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9" r:id="rId2"/>
    <p:sldMasterId id="2147483701" r:id="rId3"/>
  </p:sldMasterIdLst>
  <p:sldIdLst>
    <p:sldId id="257" r:id="rId4"/>
    <p:sldId id="262" r:id="rId5"/>
    <p:sldId id="259" r:id="rId6"/>
    <p:sldId id="263" r:id="rId7"/>
    <p:sldId id="260" r:id="rId8"/>
    <p:sldId id="258" r:id="rId9"/>
    <p:sldId id="266" r:id="rId10"/>
    <p:sldId id="268" r:id="rId11"/>
    <p:sldId id="270" r:id="rId12"/>
    <p:sldId id="269" r:id="rId13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4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7" name="円/楕円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8" name="円/楕円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9" name="円/楕円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0" name="円/楕円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1" name="円/楕円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ja-JP" altLang="en-US" smtClean="0"/>
              <a:t>マスタ サブタイトルの書式設定</a:t>
            </a:r>
            <a:endParaRPr lang="en-US"/>
          </a:p>
        </p:txBody>
      </p:sp>
      <p:sp>
        <p:nvSpPr>
          <p:cNvPr id="22" name="日付プレースホル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CC6EC-5A25-4054-835B-D549D2504DDF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23" name="フッター プレースホル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24" name="スライド番号プレースホル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700B1B-1D5E-4529-B647-89A55DF5B2D1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6821621-E323-48E8-9E1E-7A29CFC1BF4B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5" name="スライド番号プレースホル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8664121-AA5D-493A-94F2-AE7DE26783EE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6" name="フッター プレースホル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4" name="円/楕円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5" name="円/楕円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6" name="円/楕円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7" name="円/楕円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8" name="円/楕円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20" name="日付プレースホル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8F9627-B4AD-4C21-97F0-6B51DE9A2BDF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21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22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B0DCF-9E20-4E3F-BCE9-A31EC51262DC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0466E-BF8F-469A-8C24-9F489A7F2457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6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268C-6166-4052-ABDE-C63DBDC90F79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7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BE6F1-9566-4E12-B9C3-09B6CFE89D42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8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9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1960D-1A1A-48B3-A464-A7AA41ADE472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C2C5C69-B8FF-47F6-B050-AD5744B9920D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4" name="スライド番号プレースホル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31EBE3D-2984-4C68-ABF6-60D93DE2A4EE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5" name="フッター プレースホル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39471-33A1-49DC-B6D6-C3A3AFBB6DFF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4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204D85-3AB5-4143-BFB2-AA34C42E4D43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6" name="直線コネクタ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8" name="コンテンツ プレースホル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日付プレースホル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66E871E-1B23-4FD9-95C5-54FB1D2DEFC7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13" name="スライド番号プレースホル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8D02871-44AA-40CC-B43A-2085BC556858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ja-JP" altLang="en-US" noProof="0" dirty="0" smtClean="0"/>
              <a:t>アイコンをクリックして図を追加</a:t>
            </a:r>
            <a:endParaRPr 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2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9BD48A4-B46B-4D8C-BC84-92E45875293B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13" name="スライド番号プレースホル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EB9D59B-C4DB-4115-8048-68ACDB383A4C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68547-E118-4A87-99A8-48B8348A4118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F80B1-2A3D-47DC-AE50-A92C1C876818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BFAE2-BCE3-4340-905C-3D97EB6D8FF9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4CE30-5DAC-4F86-8D21-BFE339FB3AB7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ja-JP" altLang="en-US" smtClean="0"/>
              <a:t>マスタ サブタイトルの書式設定</a:t>
            </a:r>
            <a:endParaRPr lang="en-US"/>
          </a:p>
        </p:txBody>
      </p:sp>
      <p:sp>
        <p:nvSpPr>
          <p:cNvPr id="22" name="日付プレースホル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866BB-3F14-40D3-8B3A-A59A23CC0EF2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23" name="フッター プレースホル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24" name="スライド番号プレースホル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4F356-4715-43B0-AB98-FA22D8C660A2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449BBE-2490-4896-8AC4-775D8A4F7268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スライド番号プレースホル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B81A473-9723-4F29-B552-12DD3DAC1557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6" name="フッター プレースホル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20" name="日付プレースホル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BD962-F8EA-4B6F-804E-670153621E71}" type="datetimeFigureOut">
              <a:rPr lang="ja-JP" altLang="en-US">
                <a:solidFill>
                  <a:srgbClr val="D6ECF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D6ECFF"/>
              </a:solidFill>
            </a:endParaRPr>
          </a:p>
        </p:txBody>
      </p:sp>
      <p:sp>
        <p:nvSpPr>
          <p:cNvPr id="21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D6ECFF"/>
              </a:solidFill>
            </a:endParaRPr>
          </a:p>
        </p:txBody>
      </p:sp>
      <p:sp>
        <p:nvSpPr>
          <p:cNvPr id="22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25FC-B750-4E9E-A93A-6E735C78C84E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50C50-1B7E-41C0-AA60-FA0BD360961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7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89D65-3487-4076-AB75-AD47570191C4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7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A347-B2B1-413C-93D7-B9E04AC622F0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8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9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AF4E9-1A3E-489B-B798-C9E2D4E6365A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2F6360D-B7E2-40AF-8768-969B7FB2199E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4" name="スライド番号プレースホル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1BBC2E-C245-4958-B716-FE5FB5E29891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5" name="フッター プレースホル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AA6F4-E9AF-4EA3-A136-F1BD295B6380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4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D41B7-2A54-4D09-B46B-D0713478EAFB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6" name="直線コネクタ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8" name="コンテンツ プレースホル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日付プレースホル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E21861-C26D-4562-9C91-32BC62FF8FCA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13" name="スライド番号プレースホル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493BF85-71A5-443F-A3AA-702CC62E8F61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ja-JP" altLang="en-US" noProof="0" dirty="0" smtClean="0"/>
              <a:t>アイコンをクリックして図を追加</a:t>
            </a:r>
            <a:endParaRPr 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2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A29C495-DE2E-48BA-A859-1A10E5D2715B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13" name="スライド番号プレースホル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FEA0270-C589-41BD-82CD-B9F5148358A4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15242-ACC4-4B40-81B1-98320B49793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B560E-7F23-4335-B0BE-9BF7A25F2FF5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83AA-6DD1-45F0-9E76-80CC64F9B2BF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56CE7-50EC-43EA-8CFE-C9A735BF4EF6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3" name="直線コネクタ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4" name="直線コネクタ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5" name="直線コネクタ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9" name="円/楕円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0" name="円/楕円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1" name="円/楕円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ja-JP" altLang="en-US" smtClean="0"/>
              <a:t>マスタ サブタイトルの書式設定</a:t>
            </a:r>
            <a:endParaRPr lang="en-US"/>
          </a:p>
        </p:txBody>
      </p:sp>
      <p:sp>
        <p:nvSpPr>
          <p:cNvPr id="22" name="日付プレースホル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866BB-3F14-40D3-8B3A-A59A23CC0EF2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23" name="フッター プレースホル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24" name="スライド番号プレースホル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4F356-4715-43B0-AB98-FA22D8C660A2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7449BBE-2490-4896-8AC4-775D8A4F7268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スライド番号プレースホルダ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B81A473-9723-4F29-B552-12DD3DAC1557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6" name="フッター プレースホルダ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5" name="正方形/長方形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6" name="正方形/長方形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正方形/長方形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直線コネクタ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4" name="円/楕円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5" name="円/楕円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6" name="円/楕円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7" name="円/楕円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8" name="円/楕円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9" name="直線コネクタ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20" name="日付プレースホル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BD962-F8EA-4B6F-804E-670153621E71}" type="datetimeFigureOut">
              <a:rPr lang="ja-JP" altLang="en-US">
                <a:solidFill>
                  <a:srgbClr val="D6ECF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D6ECFF"/>
              </a:solidFill>
            </a:endParaRPr>
          </a:p>
        </p:txBody>
      </p:sp>
      <p:sp>
        <p:nvSpPr>
          <p:cNvPr id="21" name="フッター プレースホル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D6ECFF"/>
              </a:solidFill>
            </a:endParaRPr>
          </a:p>
        </p:txBody>
      </p:sp>
      <p:sp>
        <p:nvSpPr>
          <p:cNvPr id="22" name="スライド番号プレースホルダ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8325FC-B750-4E9E-A93A-6E735C78C84E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5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50C50-1B7E-41C0-AA60-FA0BD360961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7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89D65-3487-4076-AB75-AD47570191C4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テキスト プレースホル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4" name="テキスト プレースホル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7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A347-B2B1-413C-93D7-B9E04AC622F0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8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9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AF4E9-1A3E-489B-B798-C9E2D4E6365A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日付プレースホル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2F6360D-B7E2-40AF-8768-969B7FB2199E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4" name="スライド番号プレースホル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A1BBC2E-C245-4958-B716-FE5FB5E29891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5" name="フッター プレースホル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AA6F4-E9AF-4EA3-A136-F1BD295B6380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4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D41B7-2A54-4D09-B46B-D0713478EAFB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6" name="直線コネクタ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8" name="コンテンツ プレースホル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2" name="日付プレースホルダ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2E21861-C26D-4562-9C91-32BC62FF8FCA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13" name="スライド番号プレースホルダ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493BF85-71A5-443F-A3AA-702CC62E8F61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8" name="正方形/長方形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ja-JP" altLang="en-US" noProof="0" dirty="0" smtClean="0"/>
              <a:t>アイコンをクリックして図を追加</a:t>
            </a:r>
            <a:endParaRPr 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12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A29C495-DE2E-48BA-A859-1A10E5D2715B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13" name="スライド番号プレースホル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8FEA0270-C589-41BD-82CD-B9F5148358A4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  <p:sp>
        <p:nvSpPr>
          <p:cNvPr id="14" name="フッター プレースホル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 dirty="0"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15242-ACC4-4B40-81B1-98320B49793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B560E-7F23-4335-B0BE-9BF7A25F2FF5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日付プレースホルダ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B83AA-6DD1-45F0-9E76-80CC64F9B2BF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5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6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56CE7-50EC-43EA-8CFE-C9A735BF4EF6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028" name="テキスト プレースホル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smtClean="0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 smtClean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0B1C985-B905-422E-AED3-767F2159377A}" type="datetimeFigureOut">
              <a:rPr lang="ja-JP" altLang="en-US"/>
              <a:pPr>
                <a:defRPr/>
              </a:pPr>
              <a:t>2010/1/10</a:t>
            </a:fld>
            <a:endParaRPr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latin typeface="+mn-lt"/>
              <a:ea typeface="+mn-ea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400" b="1" smtClean="0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671C0D7-B824-4D72-A380-ADB26A8B9FFD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8" r:id="rId4"/>
    <p:sldLayoutId id="2147483679" r:id="rId5"/>
    <p:sldLayoutId id="2147483686" r:id="rId6"/>
    <p:sldLayoutId id="2147483680" r:id="rId7"/>
    <p:sldLayoutId id="2147483687" r:id="rId8"/>
    <p:sldLayoutId id="2147483688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2pPr>
      <a:lvl3pPr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3pPr>
      <a:lvl4pPr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4pPr>
      <a:lvl5pPr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6FB833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C0E5AF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F3AABE"/>
        </a:buClr>
        <a:buSzPct val="68000"/>
        <a:buFont typeface="Wingdings 2" pitchFamily="18" charset="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028" name="テキスト プレースホル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smtClean="0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AEC39CB-5B50-4164-A164-FA147E130FE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 dirty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400" b="1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B791624-A5C8-4396-96AC-CACEC3FF2459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6FB833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C0E5AF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F3AABE"/>
        </a:buClr>
        <a:buSzPct val="68000"/>
        <a:buFont typeface="Wingdings 2" pitchFamily="18" charset="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コネクタ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en-US"/>
          </a:p>
        </p:txBody>
      </p:sp>
      <p:sp>
        <p:nvSpPr>
          <p:cNvPr id="1028" name="テキスト プレースホルダ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smtClean="0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AEC39CB-5B50-4164-A164-FA147E130FED}" type="datetimeFigureOut">
              <a:rPr lang="ja-JP" altLang="en-US">
                <a:solidFill>
                  <a:srgbClr val="4E5B6F"/>
                </a:solidFill>
              </a:rPr>
              <a:pPr>
                <a:defRPr/>
              </a:pPr>
              <a:t>2010/1/10</a:t>
            </a:fld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1" sz="1200" dirty="0">
                <a:solidFill>
                  <a:schemeClr val="tx2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 dirty="0">
              <a:solidFill>
                <a:srgbClr val="4E5B6F"/>
              </a:solidFill>
            </a:endParaRPr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11" name="直線コネクタ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black"/>
              </a:solidFill>
              <a:latin typeface="Century Schoolbook"/>
              <a:ea typeface="ＭＳ Ｐゴシック" pitchFamily="50" charset="-128"/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 dirty="0">
              <a:solidFill>
                <a:prstClr val="white"/>
              </a:solidFill>
            </a:endParaRPr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1" sz="1400" b="1">
                <a:solidFill>
                  <a:srgbClr val="FFFFFF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B791624-A5C8-4396-96AC-CACEC3FF2459}" type="slidenum">
              <a:rPr lang="ja-JP" altLang="en-US"/>
              <a:pPr>
                <a:defRPr/>
              </a:pPr>
              <a:t>&lt;#&gt;</a:t>
            </a:fld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latin typeface="Century Schoolbook" pitchFamily="18" charset="0"/>
          <a:ea typeface="ＭＳ Ｐ明朝" charset="-128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6FB833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C0E5AF"/>
        </a:buClr>
        <a:buSzPct val="60000"/>
        <a:buFont typeface="Wingdings" pitchFamily="2" charset="2"/>
        <a:buChar char="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F3AABE"/>
        </a:buClr>
        <a:buSzPct val="68000"/>
        <a:buFont typeface="Wingdings 2" pitchFamily="18" charset="2"/>
        <a:buChar char="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1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1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285984" y="1428736"/>
            <a:ext cx="5500726" cy="85725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5400" dirty="0" smtClean="0"/>
              <a:t>PBL</a:t>
            </a:r>
            <a:r>
              <a:rPr lang="ja-JP" altLang="en-US" sz="5400" dirty="0" smtClean="0"/>
              <a:t>ソフトウェア班</a:t>
            </a:r>
            <a:endParaRPr lang="ja-JP" altLang="en-US" sz="5400" dirty="0"/>
          </a:p>
        </p:txBody>
      </p:sp>
      <p:sp>
        <p:nvSpPr>
          <p:cNvPr id="8195" name="サブタイトル 2"/>
          <p:cNvSpPr>
            <a:spLocks noGrp="1"/>
          </p:cNvSpPr>
          <p:nvPr>
            <p:ph type="subTitle" idx="1"/>
          </p:nvPr>
        </p:nvSpPr>
        <p:spPr>
          <a:xfrm>
            <a:off x="2285984" y="3857628"/>
            <a:ext cx="6172200" cy="2571768"/>
          </a:xfrm>
        </p:spPr>
        <p:txBody>
          <a:bodyPr/>
          <a:lstStyle/>
          <a:p>
            <a:r>
              <a:rPr lang="en-US" altLang="ja-JP" sz="2400" dirty="0" smtClean="0"/>
              <a:t>2009311008</a:t>
            </a:r>
            <a:r>
              <a:rPr lang="ja-JP" altLang="en-US" sz="2400" dirty="0" smtClean="0"/>
              <a:t>　安藤　貴哉</a:t>
            </a:r>
            <a:endParaRPr lang="en-US" altLang="ja-JP" sz="2400" dirty="0" smtClean="0"/>
          </a:p>
          <a:p>
            <a:r>
              <a:rPr lang="en-US" altLang="ja-JP" sz="2400" dirty="0" smtClean="0"/>
              <a:t>2009311026</a:t>
            </a:r>
            <a:r>
              <a:rPr lang="ja-JP" altLang="en-US" sz="2400" dirty="0" smtClean="0"/>
              <a:t>　小木曽　太紀</a:t>
            </a:r>
            <a:endParaRPr lang="en-US" altLang="ja-JP" sz="2400" dirty="0" smtClean="0"/>
          </a:p>
          <a:p>
            <a:r>
              <a:rPr lang="en-US" altLang="ja-JP" sz="2400" dirty="0" smtClean="0"/>
              <a:t>2009311041</a:t>
            </a:r>
            <a:r>
              <a:rPr lang="ja-JP" altLang="en-US" sz="2400" dirty="0" smtClean="0"/>
              <a:t>　後藤　真由子</a:t>
            </a:r>
            <a:endParaRPr lang="en-US" altLang="ja-JP" sz="2400" dirty="0" smtClean="0"/>
          </a:p>
          <a:p>
            <a:r>
              <a:rPr lang="en-US" altLang="ja-JP" sz="2400" dirty="0" smtClean="0"/>
              <a:t>2009311093</a:t>
            </a:r>
            <a:r>
              <a:rPr lang="ja-JP" altLang="en-US" sz="2400" dirty="0" smtClean="0"/>
              <a:t>　山田　正隆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214546" y="2500306"/>
            <a:ext cx="5500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～ペイントアプリケーション開発</a:t>
            </a:r>
            <a:r>
              <a:rPr lang="ja-JP" altLang="en-US" sz="2800" dirty="0"/>
              <a:t>～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400" dirty="0" smtClean="0"/>
              <a:t>1.</a:t>
            </a:r>
            <a:r>
              <a:rPr lang="ja-JP" altLang="en-US" sz="4400" dirty="0" smtClean="0"/>
              <a:t>目的</a:t>
            </a:r>
            <a:endParaRPr lang="ja-JP" altLang="en-US" sz="44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214282" y="1600200"/>
            <a:ext cx="8358246" cy="487362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4400" b="1" dirty="0" smtClean="0"/>
              <a:t>携帯端末向けアプリケーションに　　　　対する</a:t>
            </a:r>
            <a:r>
              <a:rPr lang="ja-JP" altLang="en-US" sz="4400" b="1" dirty="0" smtClean="0"/>
              <a:t>関心を高める</a:t>
            </a:r>
            <a:r>
              <a:rPr lang="ja-JP" altLang="en-US" sz="4400" b="1" dirty="0" smtClean="0"/>
              <a:t>。</a:t>
            </a:r>
            <a:endParaRPr lang="en-US" altLang="ja-JP" sz="4400" b="1" dirty="0" smtClean="0"/>
          </a:p>
          <a:p>
            <a:pPr marL="641033" lvl="1" indent="-274320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ja-JP" sz="3600" b="1" dirty="0" smtClean="0"/>
              <a:t>Android</a:t>
            </a:r>
          </a:p>
          <a:p>
            <a:pPr marL="641033" lvl="1" indent="-274320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ja-JP" sz="3600" b="1" dirty="0" smtClean="0"/>
              <a:t>Java</a:t>
            </a:r>
          </a:p>
          <a:p>
            <a:pPr marL="641033" lvl="1" indent="-274320" fontAlgn="auto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en-US" altLang="ja-JP" sz="3600" b="1" dirty="0" smtClean="0"/>
              <a:t>XML</a:t>
            </a:r>
            <a:r>
              <a:rPr lang="ja-JP" altLang="en-US" sz="3600" b="1" dirty="0" smtClean="0"/>
              <a:t>　　</a:t>
            </a:r>
            <a:r>
              <a:rPr lang="ja-JP" altLang="en-US" sz="2800" dirty="0" smtClean="0"/>
              <a:t>などの知識を獲得する。</a:t>
            </a:r>
            <a:endParaRPr lang="en-US" altLang="ja-JP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400" dirty="0" smtClean="0"/>
              <a:t>2.</a:t>
            </a:r>
            <a:r>
              <a:rPr lang="ja-JP" altLang="en-US" sz="4400" dirty="0" smtClean="0"/>
              <a:t>ソフトウェア班の活動内容</a:t>
            </a:r>
            <a:endParaRPr lang="ja-JP" altLang="en-US" sz="4400" dirty="0"/>
          </a:p>
        </p:txBody>
      </p:sp>
      <p:sp>
        <p:nvSpPr>
          <p:cNvPr id="9219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357158" y="1500188"/>
            <a:ext cx="7967692" cy="5000646"/>
          </a:xfrm>
        </p:spPr>
        <p:txBody>
          <a:bodyPr/>
          <a:lstStyle/>
          <a:p>
            <a:r>
              <a:rPr lang="ja-JP" altLang="en-US" sz="4000" dirty="0" smtClean="0"/>
              <a:t>基礎知識の習得</a:t>
            </a:r>
            <a:endParaRPr lang="en-US" altLang="ja-JP" sz="4000" dirty="0" smtClean="0"/>
          </a:p>
          <a:p>
            <a:pPr lvl="1"/>
            <a:r>
              <a:rPr lang="en-US" altLang="ja-JP" sz="3700" dirty="0" smtClean="0"/>
              <a:t>Android</a:t>
            </a:r>
            <a:r>
              <a:rPr lang="ja-JP" altLang="en-US" sz="3700" dirty="0" smtClean="0"/>
              <a:t>とは？</a:t>
            </a:r>
            <a:endParaRPr lang="en-US" altLang="ja-JP" sz="3700" dirty="0" smtClean="0"/>
          </a:p>
          <a:p>
            <a:pPr lvl="1"/>
            <a:r>
              <a:rPr lang="en-US" altLang="ja-JP" sz="3700" dirty="0" smtClean="0"/>
              <a:t>Java,XML</a:t>
            </a:r>
          </a:p>
          <a:p>
            <a:r>
              <a:rPr lang="en-US" altLang="ja-JP" sz="4000" dirty="0" smtClean="0"/>
              <a:t>Android</a:t>
            </a:r>
            <a:r>
              <a:rPr lang="ja-JP" altLang="en-US" sz="4000" dirty="0" smtClean="0"/>
              <a:t>アプリケーションの開発</a:t>
            </a:r>
            <a:endParaRPr lang="en-US" altLang="ja-JP" sz="4000" dirty="0" smtClean="0"/>
          </a:p>
          <a:p>
            <a:pPr lvl="1"/>
            <a:r>
              <a:rPr lang="ja-JP" altLang="en-US" sz="3700" dirty="0" smtClean="0"/>
              <a:t>携帯電話のエミュレータを使用</a:t>
            </a:r>
            <a:endParaRPr lang="en-US" altLang="ja-JP" sz="3700" dirty="0" smtClean="0"/>
          </a:p>
          <a:p>
            <a:pPr lvl="1"/>
            <a:r>
              <a:rPr lang="ja-JP" altLang="en-US" sz="3700" dirty="0" smtClean="0"/>
              <a:t>ペイントアプリケーション開発</a:t>
            </a:r>
            <a:endParaRPr lang="en-US" altLang="ja-JP" sz="3700" dirty="0" smtClean="0"/>
          </a:p>
          <a:p>
            <a:pPr lvl="1">
              <a:buNone/>
            </a:pPr>
            <a:endParaRPr lang="en-US" altLang="ja-JP" sz="3700" dirty="0" smtClean="0"/>
          </a:p>
          <a:p>
            <a:pPr lvl="1">
              <a:buNone/>
            </a:pPr>
            <a:endParaRPr lang="en-US" altLang="ja-JP" sz="3700" dirty="0" smtClean="0"/>
          </a:p>
          <a:p>
            <a:pPr lvl="1">
              <a:buNone/>
            </a:pPr>
            <a:endParaRPr lang="en-US" altLang="ja-JP" sz="3700" dirty="0" smtClean="0"/>
          </a:p>
          <a:p>
            <a:pPr lvl="1">
              <a:buNone/>
            </a:pPr>
            <a:endParaRPr lang="en-US" altLang="ja-JP" sz="3700" dirty="0" smtClean="0"/>
          </a:p>
          <a:p>
            <a:pPr lvl="1">
              <a:buNone/>
            </a:pPr>
            <a:endParaRPr lang="en-US" altLang="ja-JP" sz="3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400" dirty="0" smtClean="0"/>
              <a:t>3</a:t>
            </a:r>
            <a:r>
              <a:rPr lang="en-US" altLang="ja-JP" sz="4400" dirty="0" smtClean="0"/>
              <a:t>.</a:t>
            </a:r>
            <a:r>
              <a:rPr lang="ja-JP" altLang="en-US" sz="4400" dirty="0" smtClean="0"/>
              <a:t>今年の成果</a:t>
            </a:r>
            <a:endParaRPr lang="ja-JP" altLang="en-US" sz="4400" dirty="0"/>
          </a:p>
        </p:txBody>
      </p:sp>
      <p:sp>
        <p:nvSpPr>
          <p:cNvPr id="14339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72518" cy="900113"/>
          </a:xfrm>
        </p:spPr>
        <p:txBody>
          <a:bodyPr/>
          <a:lstStyle/>
          <a:p>
            <a:r>
              <a:rPr lang="ja-JP" altLang="en-US" sz="3200" b="1" dirty="0" smtClean="0"/>
              <a:t>基本的なアプリケーションの作成技術の習得</a:t>
            </a:r>
            <a:endParaRPr lang="en-US" altLang="ja-JP" sz="3200" b="1" dirty="0" smtClean="0"/>
          </a:p>
          <a:p>
            <a:pPr>
              <a:buFont typeface="Arial" charset="0"/>
              <a:buChar char="•"/>
            </a:pPr>
            <a:endParaRPr lang="ja-JP" altLang="en-US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143000" y="2214563"/>
            <a:ext cx="600075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レイアウトの作成</a:t>
            </a:r>
            <a:endParaRPr lang="en-US" altLang="ja-JP" sz="28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ja-JP" altLang="en-US" sz="28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ボタン</a:t>
            </a: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を</a:t>
            </a:r>
            <a:r>
              <a:rPr lang="ja-JP" altLang="en-US" sz="28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押したとき</a:t>
            </a:r>
            <a:r>
              <a:rPr lang="ja-JP" altLang="en-US" sz="28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の</a:t>
            </a:r>
            <a:r>
              <a:rPr lang="ja-JP" altLang="en-US" sz="2800" dirty="0" smtClean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動作の設定</a:t>
            </a:r>
            <a:endParaRPr lang="en-US" altLang="ja-JP" sz="28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14341" name="Picture 2" descr="D:\PBL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88" y="3143250"/>
            <a:ext cx="2357437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3" descr="D:\pb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3929063"/>
            <a:ext cx="3786187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400" dirty="0" smtClean="0"/>
              <a:t>4</a:t>
            </a:r>
            <a:r>
              <a:rPr lang="en-US" altLang="ja-JP" sz="4400" dirty="0" smtClean="0"/>
              <a:t>.</a:t>
            </a:r>
            <a:r>
              <a:rPr lang="en-US" altLang="ja-JP" sz="4400" cap="none" dirty="0" smtClean="0">
                <a:solidFill>
                  <a:prstClr val="black">
                    <a:lumMod val="95000"/>
                    <a:lumOff val="5000"/>
                  </a:prstClr>
                </a:solidFill>
                <a:cs typeface="+mn-cs"/>
              </a:rPr>
              <a:t> </a:t>
            </a:r>
            <a:r>
              <a:rPr lang="en-US" altLang="ja-JP" sz="4400" cap="none" dirty="0" smtClean="0">
                <a:cs typeface="+mn-cs"/>
              </a:rPr>
              <a:t>Android</a:t>
            </a:r>
            <a:r>
              <a:rPr lang="ja-JP" altLang="en-US" sz="4400" dirty="0" smtClean="0"/>
              <a:t>とは</a:t>
            </a:r>
            <a:endParaRPr lang="ja-JP" altLang="en-US" sz="440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625"/>
          </a:xfrm>
        </p:spPr>
        <p:txBody>
          <a:bodyPr>
            <a:normAutofit/>
          </a:bodyPr>
          <a:lstStyle/>
          <a:p>
            <a:pPr marL="274320" indent="-274320" fontAlgn="auto">
              <a:spcAft>
                <a:spcPts val="0"/>
              </a:spcAft>
              <a:buNone/>
              <a:defRPr/>
            </a:pPr>
            <a:r>
              <a:rPr lang="ja-JP" alt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携帯端末を対象として</a:t>
            </a:r>
            <a:endParaRPr lang="en-US" altLang="ja-JP" sz="5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74320" indent="-274320" fontAlgn="auto">
              <a:spcAft>
                <a:spcPts val="0"/>
              </a:spcAft>
              <a:buNone/>
              <a:defRPr/>
            </a:pPr>
            <a:r>
              <a:rPr lang="ja-JP" alt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開発されたプラットフォーム</a:t>
            </a:r>
            <a:endParaRPr lang="ja-JP" altLang="en-US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角丸四角形 3"/>
          <p:cNvSpPr/>
          <p:nvPr/>
        </p:nvSpPr>
        <p:spPr>
          <a:xfrm>
            <a:off x="285720" y="5286375"/>
            <a:ext cx="5143530" cy="9286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800" dirty="0"/>
              <a:t>Android</a:t>
            </a:r>
            <a:endParaRPr lang="ja-JP" altLang="en-US" sz="2800" dirty="0"/>
          </a:p>
        </p:txBody>
      </p:sp>
      <p:sp>
        <p:nvSpPr>
          <p:cNvPr id="5" name="角丸四角形 4"/>
          <p:cNvSpPr/>
          <p:nvPr/>
        </p:nvSpPr>
        <p:spPr>
          <a:xfrm>
            <a:off x="357158" y="4357694"/>
            <a:ext cx="1571611" cy="78581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/>
              <a:t>アドレス帳</a:t>
            </a:r>
          </a:p>
        </p:txBody>
      </p:sp>
      <p:sp>
        <p:nvSpPr>
          <p:cNvPr id="6" name="角丸四角形 5"/>
          <p:cNvSpPr/>
          <p:nvPr/>
        </p:nvSpPr>
        <p:spPr>
          <a:xfrm>
            <a:off x="2000232" y="4357694"/>
            <a:ext cx="1143002" cy="78581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/>
              <a:t>電卓</a:t>
            </a:r>
          </a:p>
        </p:txBody>
      </p:sp>
      <p:sp>
        <p:nvSpPr>
          <p:cNvPr id="7" name="四角形吹き出し 6"/>
          <p:cNvSpPr/>
          <p:nvPr/>
        </p:nvSpPr>
        <p:spPr>
          <a:xfrm>
            <a:off x="6215063" y="4000500"/>
            <a:ext cx="2428875" cy="1285875"/>
          </a:xfrm>
          <a:prstGeom prst="wedgeRectCallout">
            <a:avLst>
              <a:gd name="adj1" fmla="val -79380"/>
              <a:gd name="adj2" fmla="val 16460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b="1" dirty="0"/>
              <a:t>この部分を作成します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3286116" y="4357694"/>
            <a:ext cx="1857382" cy="78581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dirty="0"/>
              <a:t>アプリケーション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7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ja-JP" sz="4400" dirty="0" smtClean="0"/>
              <a:t>5</a:t>
            </a:r>
            <a:r>
              <a:rPr lang="en-US" altLang="ja-JP" sz="4400" dirty="0" smtClean="0"/>
              <a:t>.</a:t>
            </a:r>
            <a:r>
              <a:rPr lang="ja-JP" altLang="en-US" sz="4400" dirty="0" smtClean="0"/>
              <a:t>使用するソフトウェア</a:t>
            </a:r>
            <a:endParaRPr lang="ja-JP" altLang="en-US" sz="4400" dirty="0"/>
          </a:p>
        </p:txBody>
      </p:sp>
      <p:sp>
        <p:nvSpPr>
          <p:cNvPr id="11267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altLang="ja-JP" sz="2800" dirty="0" smtClean="0"/>
              <a:t>Java(</a:t>
            </a:r>
            <a:r>
              <a:rPr lang="ja-JP" altLang="en-US" sz="2800" dirty="0" smtClean="0"/>
              <a:t>プログラム言語</a:t>
            </a:r>
            <a:r>
              <a:rPr lang="en-US" altLang="ja-JP" sz="2800" dirty="0" smtClean="0"/>
              <a:t>)</a:t>
            </a:r>
          </a:p>
          <a:p>
            <a:r>
              <a:rPr lang="en-US" altLang="ja-JP" sz="2800" dirty="0" smtClean="0"/>
              <a:t>Eclipse(</a:t>
            </a:r>
            <a:r>
              <a:rPr lang="ja-JP" altLang="en-US" sz="2800" dirty="0" smtClean="0"/>
              <a:t>統合開発環境</a:t>
            </a:r>
            <a:r>
              <a:rPr lang="en-US" altLang="ja-JP" sz="2800" dirty="0" smtClean="0"/>
              <a:t>)</a:t>
            </a:r>
          </a:p>
          <a:p>
            <a:r>
              <a:rPr lang="en-US" altLang="ja-JP" sz="2800" dirty="0" smtClean="0"/>
              <a:t>Android  SDK(</a:t>
            </a:r>
            <a:r>
              <a:rPr lang="ja-JP" altLang="en-US" sz="2800" dirty="0" smtClean="0"/>
              <a:t>ソフトウェア開発キット</a:t>
            </a:r>
            <a:r>
              <a:rPr lang="en-US" altLang="ja-JP" sz="2800" dirty="0" smtClean="0"/>
              <a:t>)</a:t>
            </a:r>
          </a:p>
          <a:p>
            <a:r>
              <a:rPr lang="en-US" altLang="ja-JP" sz="2800" dirty="0" smtClean="0"/>
              <a:t>ADT(Android</a:t>
            </a:r>
            <a:r>
              <a:rPr lang="ja-JP" altLang="en-US" sz="2800" dirty="0" smtClean="0"/>
              <a:t>　開発ツール</a:t>
            </a:r>
            <a:r>
              <a:rPr lang="en-US" altLang="ja-JP" sz="2800" dirty="0" smtClean="0"/>
              <a:t>)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143372" y="4214813"/>
            <a:ext cx="464347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Android</a:t>
            </a:r>
            <a:r>
              <a:rPr lang="ja-JP" altLang="en-US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において</a:t>
            </a:r>
            <a:endParaRPr lang="en-US" altLang="ja-JP" sz="24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プログラミング言語は主に</a:t>
            </a:r>
            <a:r>
              <a:rPr lang="en-US" altLang="ja-JP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Java</a:t>
            </a:r>
            <a:r>
              <a:rPr lang="ja-JP" altLang="en-US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で開発するが、</a:t>
            </a:r>
            <a:endParaRPr lang="en-US" altLang="ja-JP" sz="24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それ以外に</a:t>
            </a:r>
            <a:r>
              <a:rPr lang="en-US" altLang="ja-JP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XML</a:t>
            </a:r>
            <a:r>
              <a:rPr lang="ja-JP" altLang="en-US" sz="2400" dirty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</a:rPr>
              <a:t>を使用する。</a:t>
            </a:r>
            <a:endParaRPr lang="en-US" altLang="ja-JP" sz="2400" dirty="0">
              <a:solidFill>
                <a:schemeClr val="accent5">
                  <a:lumMod val="75000"/>
                </a:schemeClr>
              </a:solidFill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dirty="0">
              <a:latin typeface="+mn-lt"/>
              <a:ea typeface="+mn-ea"/>
            </a:endParaRPr>
          </a:p>
        </p:txBody>
      </p:sp>
      <p:pic>
        <p:nvPicPr>
          <p:cNvPr id="11269" name="Picture 4" descr="D:\pbl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929066"/>
            <a:ext cx="3495675" cy="248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10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1600200"/>
            <a:ext cx="4143404" cy="4900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ja-JP" sz="1400" dirty="0" smtClean="0"/>
              <a:t>&lt;?xml version=</a:t>
            </a:r>
            <a:r>
              <a:rPr lang="en-US" altLang="ja-JP" sz="1400" i="1" dirty="0" smtClean="0"/>
              <a:t>"1.0" encoding="utf-8"?&gt;</a:t>
            </a:r>
          </a:p>
          <a:p>
            <a:pPr>
              <a:buNone/>
            </a:pPr>
            <a:r>
              <a:rPr lang="en-US" altLang="ja-JP" sz="1400" dirty="0" smtClean="0"/>
              <a:t>&lt;LinearLayoutxmlns:android=</a:t>
            </a:r>
            <a:r>
              <a:rPr lang="en-US" altLang="ja-JP" sz="1400" i="1" dirty="0" smtClean="0"/>
              <a:t>"http://schemas.android.com/apk/res/android"</a:t>
            </a:r>
          </a:p>
          <a:p>
            <a:pPr>
              <a:buNone/>
            </a:pPr>
            <a:r>
              <a:rPr lang="en-US" altLang="ja-JP" sz="1400" dirty="0" smtClean="0"/>
              <a:t>    android:orientation=</a:t>
            </a:r>
            <a:r>
              <a:rPr lang="en-US" altLang="ja-JP" sz="1400" i="1" dirty="0" smtClean="0"/>
              <a:t>"vertical"</a:t>
            </a:r>
          </a:p>
          <a:p>
            <a:pPr>
              <a:buNone/>
            </a:pPr>
            <a:r>
              <a:rPr lang="en-US" altLang="ja-JP" sz="1400" dirty="0" smtClean="0"/>
              <a:t>    android:layout_width=</a:t>
            </a:r>
            <a:r>
              <a:rPr lang="en-US" altLang="ja-JP" sz="1400" i="1" dirty="0" smtClean="0"/>
              <a:t>"fill_parent"</a:t>
            </a:r>
          </a:p>
          <a:p>
            <a:pPr>
              <a:buNone/>
            </a:pPr>
            <a:r>
              <a:rPr lang="en-US" altLang="ja-JP" sz="1400" dirty="0" smtClean="0"/>
              <a:t>    android:layout_height=</a:t>
            </a:r>
            <a:r>
              <a:rPr lang="en-US" altLang="ja-JP" sz="1400" i="1" dirty="0" smtClean="0"/>
              <a:t>"fill_parent"</a:t>
            </a:r>
          </a:p>
          <a:p>
            <a:pPr>
              <a:buNone/>
            </a:pPr>
            <a:r>
              <a:rPr lang="ja-JP" altLang="en-US" sz="1400" dirty="0" smtClean="0"/>
              <a:t>    </a:t>
            </a:r>
            <a:r>
              <a:rPr lang="en-US" altLang="ja-JP" sz="1400" dirty="0" smtClean="0"/>
              <a:t>&gt;</a:t>
            </a:r>
          </a:p>
          <a:p>
            <a:pPr>
              <a:buNone/>
            </a:pPr>
            <a:r>
              <a:rPr lang="en-US" altLang="ja-JP" sz="1400" dirty="0" smtClean="0"/>
              <a:t>&lt;TextView  </a:t>
            </a:r>
          </a:p>
          <a:p>
            <a:pPr>
              <a:buNone/>
            </a:pPr>
            <a:r>
              <a:rPr lang="en-US" altLang="ja-JP" sz="1400" dirty="0" smtClean="0"/>
              <a:t>    android:layout_width=</a:t>
            </a:r>
            <a:r>
              <a:rPr lang="en-US" altLang="ja-JP" sz="1400" i="1" dirty="0" smtClean="0"/>
              <a:t>"fill_parent" </a:t>
            </a:r>
          </a:p>
          <a:p>
            <a:pPr>
              <a:buNone/>
            </a:pPr>
            <a:r>
              <a:rPr lang="en-US" altLang="ja-JP" sz="1400" dirty="0" smtClean="0"/>
              <a:t>    android:layout_height=</a:t>
            </a:r>
            <a:r>
              <a:rPr lang="en-US" altLang="ja-JP" sz="1400" i="1" dirty="0" smtClean="0"/>
              <a:t>"wrap_content" </a:t>
            </a:r>
          </a:p>
          <a:p>
            <a:pPr>
              <a:buNone/>
            </a:pPr>
            <a:r>
              <a:rPr lang="en-US" altLang="ja-JP" sz="1400" dirty="0" smtClean="0"/>
              <a:t>    android:text=</a:t>
            </a:r>
            <a:r>
              <a:rPr lang="en-US" altLang="ja-JP" sz="1400" i="1" dirty="0" smtClean="0"/>
              <a:t>“Hello  World,sample"</a:t>
            </a:r>
          </a:p>
          <a:p>
            <a:pPr>
              <a:buNone/>
            </a:pPr>
            <a:r>
              <a:rPr lang="ja-JP" altLang="en-US" sz="1400" dirty="0" smtClean="0"/>
              <a:t>    </a:t>
            </a:r>
            <a:r>
              <a:rPr lang="en-US" altLang="ja-JP" sz="1400" dirty="0" smtClean="0"/>
              <a:t>/&gt;</a:t>
            </a:r>
          </a:p>
          <a:p>
            <a:pPr>
              <a:buNone/>
            </a:pPr>
            <a:r>
              <a:rPr lang="en-US" altLang="ja-JP" sz="1400" dirty="0" smtClean="0"/>
              <a:t>&lt;Button</a:t>
            </a:r>
            <a:r>
              <a:rPr lang="en-US" altLang="ja-JP" sz="1400" u="sng" dirty="0" smtClean="0"/>
              <a:t>  </a:t>
            </a:r>
          </a:p>
          <a:p>
            <a:pPr>
              <a:buNone/>
            </a:pPr>
            <a:r>
              <a:rPr lang="en-US" altLang="ja-JP" sz="1400" dirty="0" smtClean="0"/>
              <a:t>    android:layout_width=</a:t>
            </a:r>
            <a:r>
              <a:rPr lang="en-US" altLang="ja-JP" sz="1400" i="1" dirty="0" smtClean="0"/>
              <a:t>"wrap_content" </a:t>
            </a:r>
            <a:endParaRPr lang="en-US" altLang="ja-JP" sz="1400" i="1" u="sng" dirty="0" smtClean="0"/>
          </a:p>
          <a:p>
            <a:pPr>
              <a:buNone/>
            </a:pPr>
            <a:r>
              <a:rPr lang="en-US" altLang="ja-JP" sz="1400" dirty="0" smtClean="0"/>
              <a:t>    android:layout_height=</a:t>
            </a:r>
            <a:r>
              <a:rPr lang="en-US" altLang="ja-JP" sz="1400" i="1" dirty="0" smtClean="0"/>
              <a:t>"wrap_content" </a:t>
            </a:r>
          </a:p>
          <a:p>
            <a:pPr>
              <a:buNone/>
            </a:pPr>
            <a:r>
              <a:rPr lang="en-US" altLang="ja-JP" sz="1400" dirty="0" smtClean="0"/>
              <a:t>    android:text=</a:t>
            </a:r>
            <a:r>
              <a:rPr lang="en-US" altLang="ja-JP" sz="1400" i="1" dirty="0" smtClean="0"/>
              <a:t>"Button"</a:t>
            </a:r>
          </a:p>
          <a:p>
            <a:pPr>
              <a:buNone/>
            </a:pPr>
            <a:r>
              <a:rPr lang="ja-JP" altLang="en-US" sz="1400" dirty="0" smtClean="0"/>
              <a:t>    </a:t>
            </a:r>
            <a:r>
              <a:rPr lang="en-US" altLang="ja-JP" sz="1400" dirty="0" smtClean="0"/>
              <a:t>/&gt;</a:t>
            </a:r>
          </a:p>
          <a:p>
            <a:pPr>
              <a:buNone/>
            </a:pPr>
            <a:r>
              <a:rPr lang="en-US" altLang="ja-JP" sz="1400" dirty="0" smtClean="0"/>
              <a:t>&lt;/LinearLayout&gt;</a:t>
            </a:r>
          </a:p>
          <a:p>
            <a:pPr>
              <a:buNone/>
            </a:pPr>
            <a:endParaRPr kumimoji="1" lang="ja-JP" altLang="en-US" sz="8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57158" y="4786322"/>
            <a:ext cx="3500462" cy="121444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57158" y="3429000"/>
            <a:ext cx="3500462" cy="128588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400" dirty="0" smtClean="0"/>
              <a:t>6</a:t>
            </a:r>
            <a:r>
              <a:rPr kumimoji="1" lang="en-US" altLang="ja-JP" sz="4400" dirty="0" smtClean="0"/>
              <a:t>.1</a:t>
            </a:r>
            <a:r>
              <a:rPr kumimoji="1" lang="ja-JP" altLang="en-US" sz="4400" dirty="0" smtClean="0"/>
              <a:t>画面の設計</a:t>
            </a:r>
            <a:endParaRPr kumimoji="1" lang="ja-JP" altLang="en-US" sz="4400" dirty="0"/>
          </a:p>
        </p:txBody>
      </p:sp>
      <p:pic>
        <p:nvPicPr>
          <p:cNvPr id="9" name="図 8" descr="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9124" y="1428736"/>
            <a:ext cx="4277488" cy="3000396"/>
          </a:xfrm>
          <a:prstGeom prst="rect">
            <a:avLst/>
          </a:prstGeom>
        </p:spPr>
      </p:pic>
      <p:sp>
        <p:nvSpPr>
          <p:cNvPr id="12" name="正方形/長方形 11"/>
          <p:cNvSpPr/>
          <p:nvPr/>
        </p:nvSpPr>
        <p:spPr>
          <a:xfrm>
            <a:off x="4500562" y="2571744"/>
            <a:ext cx="2857520" cy="35719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/>
          <p:cNvSpPr/>
          <p:nvPr/>
        </p:nvSpPr>
        <p:spPr>
          <a:xfrm>
            <a:off x="4572000" y="3000372"/>
            <a:ext cx="1214446" cy="857256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285720" y="1643050"/>
            <a:ext cx="4071966" cy="47863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4400" dirty="0" smtClean="0"/>
              <a:t>6</a:t>
            </a:r>
            <a:r>
              <a:rPr kumimoji="1" lang="en-US" altLang="ja-JP" sz="4400" dirty="0" smtClean="0"/>
              <a:t>.2</a:t>
            </a:r>
            <a:r>
              <a:rPr kumimoji="1" lang="ja-JP" altLang="en-US" sz="4400" dirty="0" smtClean="0"/>
              <a:t>動作の設定</a:t>
            </a:r>
            <a:endParaRPr kumimoji="1" lang="ja-JP" altLang="en-US" sz="4400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0" y="1571612"/>
            <a:ext cx="6143636" cy="38576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 button = (Button)findViewById(R.id.</a:t>
            </a:r>
            <a:r>
              <a:rPr lang="en-US" altLang="ja-JP" sz="1600" i="1" dirty="0" smtClean="0">
                <a:latin typeface="+mj-lt"/>
              </a:rPr>
              <a:t>button);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 button.setOnClickListener(new View.OnClickListener() {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b="1" dirty="0" smtClean="0">
                <a:latin typeface="+mj-lt"/>
              </a:rPr>
              <a:t>			</a:t>
            </a:r>
            <a:r>
              <a:rPr lang="en-US" altLang="ja-JP" sz="1600" dirty="0" smtClean="0">
                <a:latin typeface="+mj-lt"/>
              </a:rPr>
              <a:t>public void onClick(View arg0) {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			          tv.append("Hello World\n");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			}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	   	});</a:t>
            </a:r>
          </a:p>
          <a:p>
            <a:pPr>
              <a:lnSpc>
                <a:spcPct val="150000"/>
              </a:lnSpc>
              <a:buNone/>
            </a:pPr>
            <a:r>
              <a:rPr lang="ja-JP" altLang="en-US" sz="1600" dirty="0" smtClean="0">
                <a:latin typeface="+mj-lt"/>
              </a:rPr>
              <a:t>  </a:t>
            </a:r>
            <a:r>
              <a:rPr lang="en-US" altLang="ja-JP" sz="1600" dirty="0" smtClean="0">
                <a:latin typeface="+mj-lt"/>
              </a:rPr>
              <a:t>	   </a:t>
            </a:r>
            <a:r>
              <a:rPr lang="ja-JP" altLang="en-US" sz="1600" dirty="0" smtClean="0">
                <a:latin typeface="+mj-lt"/>
              </a:rPr>
              <a:t>  </a:t>
            </a:r>
            <a:r>
              <a:rPr lang="en-US" altLang="ja-JP" sz="1600" dirty="0" smtClean="0">
                <a:latin typeface="+mj-lt"/>
              </a:rPr>
              <a:t>}</a:t>
            </a:r>
          </a:p>
          <a:p>
            <a:pPr>
              <a:lnSpc>
                <a:spcPct val="150000"/>
              </a:lnSpc>
              <a:buNone/>
            </a:pPr>
            <a:r>
              <a:rPr lang="en-US" altLang="ja-JP" sz="1600" dirty="0" smtClean="0">
                <a:latin typeface="+mj-lt"/>
              </a:rPr>
              <a:t>   }</a:t>
            </a:r>
            <a:endParaRPr kumimoji="1" lang="ja-JP" altLang="en-US" sz="1600" dirty="0">
              <a:latin typeface="+mj-lt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072198" y="178592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8" name="図 7" descr="bbb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285860"/>
            <a:ext cx="3571868" cy="3449435"/>
          </a:xfrm>
          <a:prstGeom prst="rect">
            <a:avLst/>
          </a:prstGeom>
          <a:noFill/>
        </p:spPr>
      </p:pic>
      <p:sp>
        <p:nvSpPr>
          <p:cNvPr id="10" name="正方形/長方形 9"/>
          <p:cNvSpPr/>
          <p:nvPr/>
        </p:nvSpPr>
        <p:spPr>
          <a:xfrm>
            <a:off x="0" y="1714488"/>
            <a:ext cx="5572132" cy="3429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5" name="直線コネクタ 14"/>
          <p:cNvCxnSpPr/>
          <p:nvPr/>
        </p:nvCxnSpPr>
        <p:spPr>
          <a:xfrm>
            <a:off x="3500430" y="3286124"/>
            <a:ext cx="150019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>
            <a:off x="5643570" y="4286256"/>
            <a:ext cx="18573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4400" dirty="0" smtClean="0"/>
              <a:t>7</a:t>
            </a:r>
            <a:r>
              <a:rPr lang="en-US" altLang="ja-JP" sz="4400" dirty="0" smtClean="0"/>
              <a:t>.</a:t>
            </a:r>
            <a:r>
              <a:rPr lang="ja-JP" altLang="en-US" sz="4400" b="1" dirty="0" smtClean="0"/>
              <a:t>作成するアプリケーション</a:t>
            </a:r>
            <a:endParaRPr lang="ja-JP" altLang="en-US" sz="4400" b="1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ja-JP" altLang="en-US" sz="4000" b="1" dirty="0" smtClean="0"/>
              <a:t>タッチパネルを使用した</a:t>
            </a:r>
            <a:endParaRPr lang="en-US" altLang="ja-JP" sz="4000" b="1" dirty="0" smtClean="0"/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ja-JP" altLang="en-US" sz="4000" b="1" dirty="0" smtClean="0"/>
              <a:t>　ペイントアプリケーションの作成</a:t>
            </a:r>
            <a:endParaRPr lang="en-US" altLang="ja-JP" sz="4000" b="1" dirty="0" smtClean="0"/>
          </a:p>
          <a:p>
            <a:pPr marL="641033" lvl="1" indent="-274320" eaLnBrk="1" fontAlgn="auto" hangingPunct="1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ja-JP" altLang="en-US" sz="3600" b="1" dirty="0" smtClean="0">
                <a:solidFill>
                  <a:schemeClr val="accent5">
                    <a:lumMod val="75000"/>
                  </a:schemeClr>
                </a:solidFill>
              </a:rPr>
              <a:t>線の描画</a:t>
            </a:r>
            <a:endParaRPr lang="en-US" altLang="ja-JP" sz="3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41033" lvl="1" indent="-274320" eaLnBrk="1" fontAlgn="auto" hangingPunct="1">
              <a:spcAft>
                <a:spcPts val="0"/>
              </a:spcAft>
              <a:buFont typeface="Wingdings" pitchFamily="2" charset="2"/>
              <a:buChar char="l"/>
              <a:defRPr/>
            </a:pPr>
            <a:r>
              <a:rPr lang="ja-JP" altLang="en-US" sz="3600" b="1" dirty="0" smtClean="0">
                <a:solidFill>
                  <a:schemeClr val="accent5">
                    <a:lumMod val="75000"/>
                  </a:schemeClr>
                </a:solidFill>
              </a:rPr>
              <a:t>組み込む機能</a:t>
            </a:r>
            <a:endParaRPr lang="en-US" altLang="ja-JP" sz="36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5670" lvl="2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消しゴム</a:t>
            </a:r>
            <a:endParaRPr lang="en-US" altLang="ja-JP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915670" lvl="2" indent="-274320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3200" b="1" dirty="0" smtClean="0">
                <a:solidFill>
                  <a:schemeClr val="accent5">
                    <a:lumMod val="75000"/>
                  </a:schemeClr>
                </a:solidFill>
              </a:rPr>
              <a:t>色の変更</a:t>
            </a:r>
            <a:endParaRPr lang="en-US" altLang="ja-JP" sz="3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641033" lvl="1" indent="-274320" eaLnBrk="1" fontAlgn="auto" hangingPunct="1">
              <a:spcAft>
                <a:spcPts val="0"/>
              </a:spcAft>
              <a:buFont typeface="Wingdings" pitchFamily="2" charset="2"/>
              <a:buChar char="l"/>
              <a:defRPr/>
            </a:pPr>
            <a:endParaRPr lang="ja-JP" alt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sz="4400" dirty="0" smtClean="0"/>
              <a:t>8.</a:t>
            </a:r>
            <a:r>
              <a:rPr lang="ja-JP" altLang="en-US" sz="4400" dirty="0" smtClean="0"/>
              <a:t>今後の開発の流れ</a:t>
            </a:r>
            <a:endParaRPr lang="ja-JP" altLang="en-US" sz="4400" dirty="0"/>
          </a:p>
        </p:txBody>
      </p:sp>
      <p:sp>
        <p:nvSpPr>
          <p:cNvPr id="17411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28625" y="1643063"/>
            <a:ext cx="7467600" cy="2686050"/>
          </a:xfrm>
        </p:spPr>
        <p:txBody>
          <a:bodyPr/>
          <a:lstStyle/>
          <a:p>
            <a:pPr eaLnBrk="1" hangingPunct="1"/>
            <a:r>
              <a:rPr lang="ja-JP" altLang="en-US" sz="3200" dirty="0" smtClean="0"/>
              <a:t>ペイントアプリケーション</a:t>
            </a:r>
            <a:r>
              <a:rPr lang="ja-JP" altLang="en-US" sz="3200" dirty="0" smtClean="0"/>
              <a:t>の作成・実行</a:t>
            </a:r>
            <a:endParaRPr lang="en-US" altLang="ja-JP" sz="3200" dirty="0" smtClean="0"/>
          </a:p>
          <a:p>
            <a:pPr eaLnBrk="1" hangingPunct="1"/>
            <a:r>
              <a:rPr lang="ja-JP" altLang="en-US" sz="3200" dirty="0" smtClean="0"/>
              <a:t>予測結果と実行結果の比較</a:t>
            </a:r>
            <a:endParaRPr lang="en-US" altLang="ja-JP" sz="3200" dirty="0" smtClean="0"/>
          </a:p>
          <a:p>
            <a:pPr eaLnBrk="1" hangingPunct="1"/>
            <a:r>
              <a:rPr lang="ja-JP" altLang="en-US" sz="3200" dirty="0" smtClean="0"/>
              <a:t>改善点の修正</a:t>
            </a:r>
            <a:endParaRPr lang="en-US" altLang="ja-JP" sz="3200" dirty="0" smtClean="0"/>
          </a:p>
          <a:p>
            <a:pPr eaLnBrk="1" hangingPunct="1"/>
            <a:r>
              <a:rPr lang="ja-JP" altLang="en-US" sz="3200" dirty="0" smtClean="0"/>
              <a:t>テーマに沿ったアプリケーションの完成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1500166" y="4929198"/>
            <a:ext cx="6786562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400" b="1" dirty="0">
                <a:solidFill>
                  <a:srgbClr val="738AC8">
                    <a:lumMod val="75000"/>
                  </a:srgbClr>
                </a:solidFill>
                <a:latin typeface="Century Schoolbook"/>
                <a:ea typeface="ＭＳ Ｐ明朝"/>
              </a:rPr>
              <a:t>　より使いやすく面白いアプリケーションを目指して機能の付け加えやレイアウトの変更も考える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スパイス">
  <a:themeElements>
    <a:clrScheme name="メトロ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スパイス">
  <a:themeElements>
    <a:clrScheme name="メトロ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スパイス">
  <a:themeElements>
    <a:clrScheme name="メトロ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スパイス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スパイス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メトロ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2.xml><?xml version="1.0" encoding="utf-8"?>
<a:themeOverride xmlns:a="http://schemas.openxmlformats.org/drawingml/2006/main">
  <a:clrScheme name="メトロ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ppt/theme/themeOverride3.xml><?xml version="1.0" encoding="utf-8"?>
<a:themeOverride xmlns:a="http://schemas.openxmlformats.org/drawingml/2006/main">
  <a:clrScheme name="メトロ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387</TotalTime>
  <Words>268</Words>
  <Application>Microsoft Office PowerPoint</Application>
  <PresentationFormat>画面に合わせる (4:3)</PresentationFormat>
  <Paragraphs>81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3</vt:i4>
      </vt:variant>
      <vt:variant>
        <vt:lpstr>スライド タイトル</vt:lpstr>
      </vt:variant>
      <vt:variant>
        <vt:i4>10</vt:i4>
      </vt:variant>
    </vt:vector>
  </HeadingPairs>
  <TitlesOfParts>
    <vt:vector size="13" baseType="lpstr">
      <vt:lpstr>スパイス</vt:lpstr>
      <vt:lpstr>1_スパイス</vt:lpstr>
      <vt:lpstr>2_スパイス</vt:lpstr>
      <vt:lpstr>PBLソフトウェア班</vt:lpstr>
      <vt:lpstr>1.目的</vt:lpstr>
      <vt:lpstr>2.ソフトウェア班の活動内容</vt:lpstr>
      <vt:lpstr>3.今年の成果</vt:lpstr>
      <vt:lpstr>4. Androidとは</vt:lpstr>
      <vt:lpstr>5.使用するソフトウェア</vt:lpstr>
      <vt:lpstr>6.1画面の設計</vt:lpstr>
      <vt:lpstr>6.2動作の設定</vt:lpstr>
      <vt:lpstr>7.作成するアプリケーション</vt:lpstr>
      <vt:lpstr>8.今後の開発の流れ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PBLソフトウェア班</dc:title>
  <dc:creator>mayuko</dc:creator>
  <cp:lastModifiedBy>masataka</cp:lastModifiedBy>
  <cp:revision>47</cp:revision>
  <dcterms:created xsi:type="dcterms:W3CDTF">2009-12-15T17:24:59Z</dcterms:created>
  <dcterms:modified xsi:type="dcterms:W3CDTF">2010-01-10T13:25:39Z</dcterms:modified>
</cp:coreProperties>
</file>