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notesMasterIdLst>
    <p:notesMasterId r:id="rId9"/>
  </p:notesMasterIdLst>
  <p:sldIdLst>
    <p:sldId id="256" r:id="rId2"/>
    <p:sldId id="282" r:id="rId3"/>
    <p:sldId id="284" r:id="rId4"/>
    <p:sldId id="285" r:id="rId5"/>
    <p:sldId id="280" r:id="rId6"/>
    <p:sldId id="281" r:id="rId7"/>
    <p:sldId id="28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6" autoAdjust="0"/>
    <p:restoredTop sz="94660"/>
  </p:normalViewPr>
  <p:slideViewPr>
    <p:cSldViewPr snapToGrid="0">
      <p:cViewPr varScale="1">
        <p:scale>
          <a:sx n="50" d="100"/>
          <a:sy n="50" d="100"/>
        </p:scale>
        <p:origin x="72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384A6-F7B2-49AF-9BB3-C5D4610D66F2}" type="datetimeFigureOut">
              <a:rPr kumimoji="1" lang="ja-JP" altLang="en-US" smtClean="0"/>
              <a:t>2020/9/24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49F9C-C123-4D7B-9A35-C26F15B654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305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CEE3812-3290-493C-92B5-118C5AF2920A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05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479BD-9862-4888-909B-599B946E9EB7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875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64BB-48F5-47E7-81D9-39799FF68C46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8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A0D54-B491-469A-883B-26EE1E7C7E90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9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52E76-18AC-41B9-8D88-DFF5D444731E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71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8416-9D1F-4776-AA50-D6667EA67C1E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216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338F-4D55-4E84-99CD-25AF2C1680C7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265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8D9B-4188-4BE2-93E8-AC9216E0820B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926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97A0-7AAC-44C4-BECF-9693D34A7D9E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8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99DB-5DDB-4EE8-B23E-A95468C6ACF7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9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F0F1D-25CC-44EB-85AB-7B396C6AA941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132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CFE77-C563-4427-8A36-D5E6101B41BB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435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522E5-85D1-43B8-955C-461686D76B9D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70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2D9A6-DFFC-4F2B-BDC2-204DFA7FFEB2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56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01D77-3B26-4D3D-B4D2-B4144008F2B2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452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718E-E63C-4DD3-930C-8A61BB9A5439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16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F11C-738E-474A-ABDB-DFCC8F61CF8A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34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26212E-B186-408C-91B9-4E6EBF1FD7DD}" type="datetime1">
              <a:rPr lang="en-US" altLang="ja-JP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85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kumimoji="1"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60A49C-B1CA-436B-9A78-494A8683E0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sz="4000" dirty="0">
                <a:latin typeface="+mj-ea"/>
              </a:rPr>
              <a:t>PBL</a:t>
            </a:r>
            <a:r>
              <a:rPr lang="ja-JP" altLang="en-US" sz="4000" dirty="0">
                <a:latin typeface="+mj-ea"/>
              </a:rPr>
              <a:t>スマホアプリ開発</a:t>
            </a:r>
            <a:br>
              <a:rPr lang="en-US" altLang="ja-JP" sz="4000" dirty="0">
                <a:latin typeface="+mj-ea"/>
              </a:rPr>
            </a:br>
            <a:r>
              <a:rPr lang="ja-JP" altLang="en-US" sz="4000" dirty="0">
                <a:latin typeface="+mj-ea"/>
              </a:rPr>
              <a:t>第二回　補足</a:t>
            </a:r>
            <a:endParaRPr kumimoji="1" lang="ja-JP" altLang="en-US" sz="4000" dirty="0">
              <a:latin typeface="+mj-ea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C64B242-A967-4414-ABD9-AF7707ECA4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latin typeface="+mj-ea"/>
                <a:ea typeface="+mj-ea"/>
              </a:rPr>
              <a:t>TA</a:t>
            </a:r>
            <a:r>
              <a:rPr lang="zh-TW" altLang="en-US" dirty="0">
                <a:latin typeface="+mj-ea"/>
                <a:ea typeface="+mj-ea"/>
              </a:rPr>
              <a:t>：中井，石関，高橋，林</a:t>
            </a:r>
            <a:endParaRPr lang="ja-JP" altLang="en-US" dirty="0">
              <a:latin typeface="+mj-ea"/>
              <a:ea typeface="+mj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53CC9A-7EC8-47E2-97E7-81AE7FB75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400" smtClean="0"/>
              <a:pPr/>
              <a:t>1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671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3BD286-84F1-CB4E-A014-ED197918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チャレンジ問題</a:t>
            </a:r>
            <a:r>
              <a:rPr lang="en-US" altLang="ja-JP" dirty="0"/>
              <a:t>1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6D0064-316F-104B-BC34-7FB421EBC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計算式</a:t>
            </a:r>
            <a:r>
              <a:rPr kumimoji="1" lang="ja-JP" altLang="en-US"/>
              <a:t>を評価する方式の電卓</a:t>
            </a:r>
            <a:r>
              <a:rPr kumimoji="1" lang="en-US" altLang="ja-JP" dirty="0"/>
              <a:t>(eval</a:t>
            </a:r>
            <a:r>
              <a:rPr kumimoji="1" lang="ja-JP" altLang="en-US"/>
              <a:t>式電卓</a:t>
            </a:r>
            <a:r>
              <a:rPr kumimoji="1" lang="en-US" altLang="ja-JP" dirty="0"/>
              <a:t>)</a:t>
            </a:r>
            <a:r>
              <a:rPr kumimoji="1" lang="ja-JP" altLang="en-US"/>
              <a:t>を開発した場合は、</a:t>
            </a:r>
            <a:br>
              <a:rPr kumimoji="1" lang="en-US" altLang="ja-JP" dirty="0"/>
            </a:br>
            <a:r>
              <a:rPr lang="ja-JP" altLang="en-US"/>
              <a:t>計算結果とは別に評価した計算式を表示させるようにせよ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1D0F13-464C-A840-8097-D6EC8C20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altLang="ja-JP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15208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113347-DC83-5442-9F2E-662EB742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チャレンジ問題</a:t>
            </a:r>
            <a:r>
              <a:rPr kumimoji="1" lang="en-US" altLang="ja-JP" dirty="0"/>
              <a:t>2</a:t>
            </a:r>
            <a:r>
              <a:rPr kumimoji="1" lang="ja-JP" altLang="en-US"/>
              <a:t>（問題文</a:t>
            </a:r>
            <a:r>
              <a:rPr kumimoji="1" lang="en-US" altLang="ja-JP" dirty="0"/>
              <a:t>)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168F35C-B2D3-D44E-A3CD-B92F27082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CSS</a:t>
            </a:r>
            <a:r>
              <a:rPr kumimoji="1" lang="ja-JP" altLang="en-US"/>
              <a:t>を使用していない電卓では、電卓本体が画面サイズより小さかったり、それぞれのボタンのサイズが揃っていない。</a:t>
            </a:r>
            <a:endParaRPr kumimoji="1" lang="en-US" altLang="ja-JP" dirty="0"/>
          </a:p>
          <a:p>
            <a:r>
              <a:rPr kumimoji="1" lang="en-US" altLang="ja-JP" dirty="0"/>
              <a:t>CSS</a:t>
            </a:r>
            <a:r>
              <a:rPr kumimoji="1" lang="ja-JP" altLang="en-US"/>
              <a:t>を使用して、電卓本体の大きさを画面サイズに対して丁度いい大きさで、また全てのボタンのサイズを揃えよ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CD4B25-7E40-B74F-88B4-238510C3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altLang="ja-JP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6222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6A9BC876-571A-45A6-93A3-FB2839CE6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14">
            <a:extLst>
              <a:ext uri="{FF2B5EF4-FFF2-40B4-BE49-F238E27FC236}">
                <a16:creationId xmlns:a16="http://schemas.microsoft.com/office/drawing/2014/main" id="{F484B2EA-E61C-489C-A595-160191247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E987F02-C120-4654-AD1E-98AF4B643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4E470B5-B546-4390-9A0D-408D49895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061B9CE-C400-4868-9385-01A0BBB9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0C49D50-A49B-4F80-81C4-05BBCF4B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E530F23A-9ACC-2A4F-86ED-C44AA354C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101" y="982132"/>
            <a:ext cx="6354633" cy="1303867"/>
          </a:xfrm>
        </p:spPr>
        <p:txBody>
          <a:bodyPr>
            <a:normAutofit/>
          </a:bodyPr>
          <a:lstStyle/>
          <a:p>
            <a:r>
              <a:rPr kumimoji="1" lang="ja-JP" altLang="en-US"/>
              <a:t>チャレンジ問題</a:t>
            </a:r>
            <a:r>
              <a:rPr kumimoji="1" lang="en-US" altLang="ja-JP" dirty="0"/>
              <a:t>2</a:t>
            </a:r>
            <a:r>
              <a:rPr kumimoji="1" lang="ja-JP" altLang="en-US"/>
              <a:t>（例）</a:t>
            </a:r>
          </a:p>
        </p:txBody>
      </p:sp>
      <p:cxnSp>
        <p:nvCxnSpPr>
          <p:cNvPr id="25" name="Straight Connector 20">
            <a:extLst>
              <a:ext uri="{FF2B5EF4-FFF2-40B4-BE49-F238E27FC236}">
                <a16:creationId xmlns:a16="http://schemas.microsoft.com/office/drawing/2014/main" id="{1124B3AE-D38B-4A63-B422-F9792E745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77057" y="2400639"/>
            <a:ext cx="57607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324E8A-4591-8E4A-A5C1-B8550B22D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5" y="2556932"/>
            <a:ext cx="6380065" cy="3318936"/>
          </a:xfrm>
        </p:spPr>
        <p:txBody>
          <a:bodyPr>
            <a:normAutofit/>
          </a:bodyPr>
          <a:lstStyle/>
          <a:p>
            <a:r>
              <a:rPr kumimoji="1" lang="ja-JP" altLang="en-US"/>
              <a:t>右の</a:t>
            </a:r>
            <a:r>
              <a:rPr kumimoji="1" lang="en-US" altLang="ja-JP" dirty="0"/>
              <a:t>2</a:t>
            </a:r>
            <a:r>
              <a:rPr kumimoji="1" lang="ja-JP" altLang="en-US"/>
              <a:t>つの電卓は、どちらも同じ</a:t>
            </a:r>
            <a:r>
              <a:rPr kumimoji="1" lang="en-US" altLang="ja-JP" dirty="0"/>
              <a:t>HTML</a:t>
            </a:r>
            <a:r>
              <a:rPr kumimoji="1" lang="ja-JP" altLang="en-US"/>
              <a:t>ファイルだが、画面の大きさに合わせて電卓の大きさが変わっている。</a:t>
            </a:r>
            <a:endParaRPr kumimoji="1" lang="en-US" altLang="ja-JP" dirty="0"/>
          </a:p>
          <a:p>
            <a:r>
              <a:rPr lang="ja-JP" altLang="en-US"/>
              <a:t>ボタンのサイズが全て統一されている。</a:t>
            </a:r>
            <a:endParaRPr kumimoji="1" lang="ja-JP" altLang="en-US"/>
          </a:p>
        </p:txBody>
      </p:sp>
      <p:pic>
        <p:nvPicPr>
          <p:cNvPr id="8" name="図 7" descr="水 が含まれている画像&#10;&#10;自動的に生成された説明">
            <a:extLst>
              <a:ext uri="{FF2B5EF4-FFF2-40B4-BE49-F238E27FC236}">
                <a16:creationId xmlns:a16="http://schemas.microsoft.com/office/drawing/2014/main" id="{01B59041-C76A-194A-BF80-75B641ABFE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1038" y="861489"/>
            <a:ext cx="1501596" cy="2634381"/>
          </a:xfrm>
          <a:prstGeom prst="rect">
            <a:avLst/>
          </a:prstGeom>
          <a:ln w="57150" cmpd="thickThin">
            <a:solidFill>
              <a:schemeClr val="tx1"/>
            </a:solidFill>
            <a:miter lim="800000"/>
          </a:ln>
        </p:spPr>
      </p:pic>
      <p:pic>
        <p:nvPicPr>
          <p:cNvPr id="6" name="図 5" descr="水, 横, 座る, 戸棚 が含まれている画像&#10;&#10;自動的に生成された説明">
            <a:extLst>
              <a:ext uri="{FF2B5EF4-FFF2-40B4-BE49-F238E27FC236}">
                <a16:creationId xmlns:a16="http://schemas.microsoft.com/office/drawing/2014/main" id="{9A9D0557-FEE9-1646-9B41-D6D753029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4548" y="3771954"/>
            <a:ext cx="3435340" cy="1932377"/>
          </a:xfrm>
          <a:prstGeom prst="rect">
            <a:avLst/>
          </a:prstGeom>
          <a:ln w="57150" cmpd="thickThin">
            <a:solidFill>
              <a:schemeClr val="tx1"/>
            </a:solidFill>
            <a:miter lim="800000"/>
          </a:ln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B8BC25-ECC5-E04C-BA4A-090B05B0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34456"/>
            <a:ext cx="542697" cy="279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D84065D-F351-4B03-BD91-D8A6B8D4B362}" type="slidenum">
              <a:rPr lang="en-US" altLang="ja-JP" sz="130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ja-JP" altLang="en-US" sz="1300"/>
          </a:p>
        </p:txBody>
      </p:sp>
    </p:spTree>
    <p:extLst>
      <p:ext uri="{BB962C8B-B14F-4D97-AF65-F5344CB8AC3E}">
        <p14:creationId xmlns:p14="http://schemas.microsoft.com/office/powerpoint/2010/main" val="156097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0DD501-8843-CC45-998A-755642B75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ja-JP" altLang="en-US" dirty="0">
                <a:solidFill>
                  <a:srgbClr val="262626"/>
                </a:solidFill>
              </a:rPr>
              <a:t>補足</a:t>
            </a:r>
            <a:r>
              <a:rPr lang="en-US" altLang="ja-JP" dirty="0">
                <a:solidFill>
                  <a:srgbClr val="262626"/>
                </a:solidFill>
              </a:rPr>
              <a:t>1</a:t>
            </a:r>
            <a:endParaRPr kumimoji="1" lang="ja-JP" altLang="en-US" dirty="0">
              <a:solidFill>
                <a:srgbClr val="26262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E86436-938F-A24A-819B-FF96F724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6256866" cy="33189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000">
                <a:solidFill>
                  <a:srgbClr val="262626"/>
                </a:solidFill>
              </a:rPr>
              <a:t>表のようなデザインを作りたいときは</a:t>
            </a:r>
            <a:r>
              <a:rPr kumimoji="1" lang="en-US" altLang="ja-JP" sz="2000">
                <a:solidFill>
                  <a:srgbClr val="262626"/>
                </a:solidFill>
              </a:rPr>
              <a:t>Table,Tr,Td</a:t>
            </a:r>
            <a:r>
              <a:rPr kumimoji="1" lang="ja-JP" altLang="en-US" sz="2000">
                <a:solidFill>
                  <a:srgbClr val="262626"/>
                </a:solidFill>
              </a:rPr>
              <a:t>タグを使う。</a:t>
            </a:r>
            <a:endParaRPr kumimoji="1" lang="en-US" altLang="ja-JP" sz="2000">
              <a:solidFill>
                <a:srgbClr val="262626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kumimoji="1" lang="ja-JP" altLang="en-US" sz="2000">
                <a:solidFill>
                  <a:srgbClr val="262626"/>
                </a:solidFill>
              </a:rPr>
              <a:t>例</a:t>
            </a:r>
            <a:br>
              <a:rPr kumimoji="1" lang="en-US" altLang="ja-JP" sz="2000">
                <a:solidFill>
                  <a:srgbClr val="262626"/>
                </a:solidFill>
              </a:rPr>
            </a:br>
            <a:r>
              <a:rPr kumimoji="1" lang="en-US" altLang="ja-JP" sz="2000">
                <a:solidFill>
                  <a:srgbClr val="262626"/>
                </a:solidFill>
              </a:rPr>
              <a:t>&lt;table&gt;</a:t>
            </a:r>
            <a:br>
              <a:rPr lang="en-US" altLang="ja-JP" sz="2000">
                <a:solidFill>
                  <a:srgbClr val="262626"/>
                </a:solidFill>
              </a:rPr>
            </a:br>
            <a:r>
              <a:rPr lang="en-US" altLang="ja-JP" sz="2000">
                <a:solidFill>
                  <a:srgbClr val="262626"/>
                </a:solidFill>
              </a:rPr>
              <a:t>	 &lt;tr&gt;</a:t>
            </a:r>
            <a:br>
              <a:rPr lang="en-US" altLang="ja-JP" sz="2000">
                <a:solidFill>
                  <a:srgbClr val="262626"/>
                </a:solidFill>
              </a:rPr>
            </a:br>
            <a:r>
              <a:rPr lang="en-US" altLang="ja-JP" sz="2000">
                <a:solidFill>
                  <a:srgbClr val="262626"/>
                </a:solidFill>
              </a:rPr>
              <a:t>		&lt;td&gt;1&lt;/td&gt;&lt;td&gt;2&lt;/td&gt;</a:t>
            </a:r>
            <a:br>
              <a:rPr lang="en-US" altLang="ja-JP" sz="2000">
                <a:solidFill>
                  <a:srgbClr val="262626"/>
                </a:solidFill>
              </a:rPr>
            </a:br>
            <a:r>
              <a:rPr lang="en-US" altLang="ja-JP" sz="2000">
                <a:solidFill>
                  <a:srgbClr val="262626"/>
                </a:solidFill>
              </a:rPr>
              <a:t>	&lt;/tr&gt;</a:t>
            </a:r>
            <a:br>
              <a:rPr lang="en-US" altLang="ja-JP" sz="2000">
                <a:solidFill>
                  <a:srgbClr val="262626"/>
                </a:solidFill>
              </a:rPr>
            </a:br>
            <a:r>
              <a:rPr lang="en-US" altLang="ja-JP" sz="2000">
                <a:solidFill>
                  <a:srgbClr val="262626"/>
                </a:solidFill>
              </a:rPr>
              <a:t>	&lt;tr&gt;</a:t>
            </a:r>
            <a:br>
              <a:rPr lang="en-US" altLang="ja-JP" sz="2000">
                <a:solidFill>
                  <a:srgbClr val="262626"/>
                </a:solidFill>
              </a:rPr>
            </a:br>
            <a:r>
              <a:rPr lang="en-US" altLang="ja-JP" sz="2000">
                <a:solidFill>
                  <a:srgbClr val="262626"/>
                </a:solidFill>
              </a:rPr>
              <a:t>		&lt;td&gt;3&lt;/td&gt;&lt;td&gt;4&lt;/td&gt;</a:t>
            </a:r>
            <a:br>
              <a:rPr lang="en-US" altLang="ja-JP" sz="2000">
                <a:solidFill>
                  <a:srgbClr val="262626"/>
                </a:solidFill>
              </a:rPr>
            </a:br>
            <a:r>
              <a:rPr lang="en-US" altLang="ja-JP" sz="2000">
                <a:solidFill>
                  <a:srgbClr val="262626"/>
                </a:solidFill>
              </a:rPr>
              <a:t>	&lt;/tr&gt;</a:t>
            </a:r>
            <a:br>
              <a:rPr lang="en-US" altLang="ja-JP" sz="2000">
                <a:solidFill>
                  <a:srgbClr val="262626"/>
                </a:solidFill>
              </a:rPr>
            </a:br>
            <a:r>
              <a:rPr lang="en-US" altLang="ja-JP" sz="2000">
                <a:solidFill>
                  <a:srgbClr val="262626"/>
                </a:solidFill>
              </a:rPr>
              <a:t>&lt;/table&gt;</a:t>
            </a:r>
          </a:p>
        </p:txBody>
      </p:sp>
      <p:pic>
        <p:nvPicPr>
          <p:cNvPr id="6" name="図 5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1BDED04D-B662-4F4A-B88B-CA230BC6F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664" y="2701180"/>
            <a:ext cx="1704452" cy="2852640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3DCCB7B-3347-454B-BB3D-2A17C249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D84065D-F351-4B03-BD91-D8A6B8D4B362}" type="slidenum">
              <a:rPr lang="en-US" altLang="ja-JP" sz="1300">
                <a:solidFill>
                  <a:srgbClr val="000000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ja-JP" altLang="en-US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0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9E2EEB-AB93-EC4D-8247-2A8F61BE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補足</a:t>
            </a:r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015BC7-F19F-6E4F-9988-B9CC48406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計算式を評価したいときがある。</a:t>
            </a:r>
            <a:r>
              <a:rPr kumimoji="1" lang="en-US" altLang="ja-JP" dirty="0"/>
              <a:t>(10+20*30</a:t>
            </a:r>
            <a:r>
              <a:rPr kumimoji="1" lang="ja-JP" altLang="en-US"/>
              <a:t>のような</a:t>
            </a:r>
            <a:r>
              <a:rPr kumimoji="1" lang="en-US" altLang="ja-JP" dirty="0"/>
              <a:t>)</a:t>
            </a:r>
          </a:p>
          <a:p>
            <a:r>
              <a:rPr lang="ja-JP" altLang="en-US"/>
              <a:t>そういうときは、</a:t>
            </a:r>
            <a:r>
              <a:rPr lang="en-US" altLang="ja-JP" dirty="0"/>
              <a:t>eval</a:t>
            </a:r>
            <a:r>
              <a:rPr lang="ja-JP" altLang="en-US"/>
              <a:t>関数が使える</a:t>
            </a:r>
            <a:endParaRPr lang="en-US" altLang="ja-JP" dirty="0"/>
          </a:p>
          <a:p>
            <a:r>
              <a:rPr kumimoji="1" lang="en-US" altLang="ja-JP" dirty="0"/>
              <a:t>&gt;&gt;eval(‘10+20*30’)</a:t>
            </a:r>
          </a:p>
          <a:p>
            <a:r>
              <a:rPr lang="en-US" altLang="ja-JP" dirty="0"/>
              <a:t>&gt;610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14A4EE-D32C-3D49-AACD-D7DC33B38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altLang="ja-JP" smtClean="0"/>
              <a:pPr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927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96554C-6922-AC46-A2DA-93821E83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補足</a:t>
            </a:r>
            <a:r>
              <a:rPr kumimoji="1" lang="en-US" altLang="ja-JP"/>
              <a:t>3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0B2505-C376-AD4E-A3E2-D7BCB45CA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主要な言語では、</a:t>
            </a:r>
            <a:r>
              <a:rPr lang="en-US" altLang="ja-JP" dirty="0"/>
              <a:t>a=</a:t>
            </a:r>
            <a:r>
              <a:rPr lang="en-US" altLang="ja-JP" dirty="0" err="1"/>
              <a:t>a+b</a:t>
            </a:r>
            <a:r>
              <a:rPr lang="ja-JP" altLang="en-US"/>
              <a:t>と</a:t>
            </a:r>
            <a:r>
              <a:rPr lang="en-US" altLang="ja-JP" dirty="0"/>
              <a:t>a+=b</a:t>
            </a:r>
            <a:r>
              <a:rPr lang="ja-JP" altLang="en-US"/>
              <a:t>は同じ処理となる。</a:t>
            </a:r>
            <a:endParaRPr lang="en-US" altLang="ja-JP" dirty="0"/>
          </a:p>
          <a:p>
            <a:r>
              <a:rPr kumimoji="1" lang="en-US" altLang="ja-JP" dirty="0"/>
              <a:t>+=</a:t>
            </a:r>
            <a:r>
              <a:rPr kumimoji="1" lang="ja-JP" altLang="en-US"/>
              <a:t>の他にも、</a:t>
            </a:r>
            <a:r>
              <a:rPr kumimoji="1" lang="en-US" altLang="ja-JP" dirty="0"/>
              <a:t>-=</a:t>
            </a:r>
            <a:r>
              <a:rPr kumimoji="1" lang="ja-JP" altLang="en-US"/>
              <a:t>や</a:t>
            </a:r>
            <a:r>
              <a:rPr kumimoji="1" lang="en-US" altLang="ja-JP" dirty="0"/>
              <a:t>*=</a:t>
            </a:r>
            <a:r>
              <a:rPr kumimoji="1" lang="ja-JP" altLang="en-US"/>
              <a:t>、</a:t>
            </a:r>
            <a:r>
              <a:rPr kumimoji="1" lang="en-US" altLang="ja-JP" dirty="0"/>
              <a:t>/=</a:t>
            </a:r>
            <a:r>
              <a:rPr kumimoji="1" lang="ja-JP" altLang="en-US"/>
              <a:t>なども使うことができる。</a:t>
            </a:r>
            <a:endParaRPr kumimoji="1" lang="en-US" altLang="ja-JP" dirty="0"/>
          </a:p>
          <a:p>
            <a:r>
              <a:rPr lang="ja-JP" altLang="en-US"/>
              <a:t>上記の例では、</a:t>
            </a:r>
            <a:r>
              <a:rPr lang="en-US" altLang="ja-JP" dirty="0"/>
              <a:t>a</a:t>
            </a:r>
            <a:r>
              <a:rPr lang="ja-JP" altLang="en-US"/>
              <a:t>にあたる変数名がとても長い場合に有効である。</a:t>
            </a:r>
            <a:endParaRPr lang="en-US" altLang="ja-JP" dirty="0"/>
          </a:p>
          <a:p>
            <a:r>
              <a:rPr kumimoji="1" lang="ja-JP" altLang="en-US"/>
              <a:t>分かりやすさ重視のときは、</a:t>
            </a:r>
            <a:r>
              <a:rPr kumimoji="1" lang="en-US" altLang="ja-JP" dirty="0"/>
              <a:t>+=</a:t>
            </a:r>
            <a:r>
              <a:rPr kumimoji="1" lang="ja-JP" altLang="en-US"/>
              <a:t>は使わないほうがよいときもある。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CF9E76-771C-134C-AF62-8A083CF42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altLang="ja-JP" smtClean="0"/>
              <a:pPr/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3529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353</Words>
  <Application>Microsoft Office PowerPoint</Application>
  <PresentationFormat>ワイド画面</PresentationFormat>
  <Paragraphs>30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微軟正黑體</vt:lpstr>
      <vt:lpstr>ＭＳ Ｐゴシック</vt:lpstr>
      <vt:lpstr>游ゴシック</vt:lpstr>
      <vt:lpstr>Arial</vt:lpstr>
      <vt:lpstr>Garamond</vt:lpstr>
      <vt:lpstr>オーガニック</vt:lpstr>
      <vt:lpstr>PBLスマホアプリ開発 第二回　補足</vt:lpstr>
      <vt:lpstr>チャレンジ問題1</vt:lpstr>
      <vt:lpstr>チャレンジ問題2（問題文)</vt:lpstr>
      <vt:lpstr>チャレンジ問題2（例）</vt:lpstr>
      <vt:lpstr>補足1</vt:lpstr>
      <vt:lpstr>補足2</vt:lpstr>
      <vt:lpstr>補足3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PBLスマホアプリ開発 第二回</dc:title>
  <dc:creator>石関　祐輝</dc:creator>
  <cp:lastModifiedBy>石関　祐輝</cp:lastModifiedBy>
  <cp:revision>3</cp:revision>
  <dcterms:created xsi:type="dcterms:W3CDTF">2020-09-23T16:54:30Z</dcterms:created>
  <dcterms:modified xsi:type="dcterms:W3CDTF">2020-09-23T17:13:13Z</dcterms:modified>
</cp:coreProperties>
</file>