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7"/>
  </p:notesMasterIdLst>
  <p:handoutMasterIdLst>
    <p:handoutMasterId r:id="rId38"/>
  </p:handoutMasterIdLst>
  <p:sldIdLst>
    <p:sldId id="300" r:id="rId2"/>
    <p:sldId id="325" r:id="rId3"/>
    <p:sldId id="332" r:id="rId4"/>
    <p:sldId id="301" r:id="rId5"/>
    <p:sldId id="296" r:id="rId6"/>
    <p:sldId id="304" r:id="rId7"/>
    <p:sldId id="302" r:id="rId8"/>
    <p:sldId id="307" r:id="rId9"/>
    <p:sldId id="305" r:id="rId10"/>
    <p:sldId id="306" r:id="rId11"/>
    <p:sldId id="303" r:id="rId12"/>
    <p:sldId id="308" r:id="rId13"/>
    <p:sldId id="309" r:id="rId14"/>
    <p:sldId id="310" r:id="rId15"/>
    <p:sldId id="311" r:id="rId16"/>
    <p:sldId id="313" r:id="rId17"/>
    <p:sldId id="312" r:id="rId18"/>
    <p:sldId id="314" r:id="rId19"/>
    <p:sldId id="315" r:id="rId20"/>
    <p:sldId id="316" r:id="rId21"/>
    <p:sldId id="317" r:id="rId22"/>
    <p:sldId id="318" r:id="rId23"/>
    <p:sldId id="319" r:id="rId24"/>
    <p:sldId id="320" r:id="rId25"/>
    <p:sldId id="321" r:id="rId26"/>
    <p:sldId id="334" r:id="rId27"/>
    <p:sldId id="324" r:id="rId28"/>
    <p:sldId id="323" r:id="rId29"/>
    <p:sldId id="335" r:id="rId30"/>
    <p:sldId id="327" r:id="rId31"/>
    <p:sldId id="329" r:id="rId32"/>
    <p:sldId id="330" r:id="rId33"/>
    <p:sldId id="331" r:id="rId34"/>
    <p:sldId id="326" r:id="rId35"/>
    <p:sldId id="333" r:id="rId36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99FF"/>
    <a:srgbClr val="333399"/>
    <a:srgbClr val="FFCC66"/>
    <a:srgbClr val="363080"/>
    <a:srgbClr val="5850A5"/>
    <a:srgbClr val="342F61"/>
    <a:srgbClr val="463F83"/>
    <a:srgbClr val="E2ECF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1822" autoAdjust="0"/>
  </p:normalViewPr>
  <p:slideViewPr>
    <p:cSldViewPr>
      <p:cViewPr varScale="1">
        <p:scale>
          <a:sx n="66" d="100"/>
          <a:sy n="66" d="100"/>
        </p:scale>
        <p:origin x="1506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66" d="100"/>
          <a:sy n="66" d="100"/>
        </p:scale>
        <p:origin x="0" y="0"/>
      </p:cViewPr>
      <p:guideLst/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994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994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B8A94975-2721-421C-A744-71CFCA4042B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1809310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5222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223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223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054EFFFE-E58A-4011-AC6C-0A90E075B57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2580735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54EFFFE-E58A-4011-AC6C-0A90E075B57F}" type="slidenum">
              <a:rPr lang="en-US" altLang="en-US" smtClean="0"/>
              <a:pPr>
                <a:defRPr/>
              </a:pPr>
              <a:t>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758997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54EFFFE-E58A-4011-AC6C-0A90E075B57F}" type="slidenum">
              <a:rPr lang="en-US" altLang="en-US" smtClean="0"/>
              <a:pPr>
                <a:defRPr/>
              </a:pPr>
              <a:t>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329345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54EFFFE-E58A-4011-AC6C-0A90E075B57F}" type="slidenum">
              <a:rPr lang="en-US" altLang="en-US" smtClean="0"/>
              <a:pPr>
                <a:defRPr/>
              </a:pPr>
              <a:t>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7934762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dirty="0"/>
              <a:t>TODO</a:t>
            </a:r>
            <a:r>
              <a:rPr kumimoji="1" lang="ja-JP" altLang="en-US" dirty="0"/>
              <a:t>のチュートリアルページはサンプルのページからだとなぜかリンク切れてる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54EFFFE-E58A-4011-AC6C-0A90E075B57F}" type="slidenum">
              <a:rPr lang="en-US" altLang="en-US" smtClean="0"/>
              <a:pPr>
                <a:defRPr/>
              </a:pPr>
              <a:t>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2986877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6C0F5AA4-4A5C-4102-914A-03C0DFBEE1E0}" type="slidenum">
              <a:rPr lang="en-GB" altLang="en-US"/>
              <a:pPr>
                <a:spcBef>
                  <a:spcPct val="0"/>
                </a:spcBef>
              </a:pPr>
              <a:t>5</a:t>
            </a:fld>
            <a:endParaRPr lang="en-GB" altLang="en-US"/>
          </a:p>
        </p:txBody>
      </p:sp>
      <p:sp>
        <p:nvSpPr>
          <p:cNvPr id="16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197623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54EFFFE-E58A-4011-AC6C-0A90E075B57F}" type="slidenum">
              <a:rPr lang="en-US" altLang="en-US" smtClean="0"/>
              <a:pPr>
                <a:defRPr/>
              </a:pPr>
              <a:t>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229504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 dirty="0"/>
              <a:t>実際に動かす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54EFFFE-E58A-4011-AC6C-0A90E075B57F}" type="slidenum">
              <a:rPr lang="en-US" altLang="en-US" smtClean="0"/>
              <a:pPr>
                <a:defRPr/>
              </a:pPr>
              <a:t>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9174331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dirty="0"/>
              <a:t>https://medium.com/the-web-tub/style-your-app-automatically-with-onsen-ui-79fc403a378e</a:t>
            </a:r>
          </a:p>
          <a:p>
            <a:r>
              <a:rPr kumimoji="1" lang="ja-JP" altLang="en-US" dirty="0"/>
              <a:t>ソースコードを隣で見せながら解説スタイル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54EFFFE-E58A-4011-AC6C-0A90E075B57F}" type="slidenum">
              <a:rPr lang="en-US" altLang="en-US" smtClean="0"/>
              <a:pPr>
                <a:defRPr/>
              </a:pPr>
              <a:t>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943476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 dirty="0"/>
              <a:t>ここに書いてあること理解させるのはたぶん不可能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54EFFFE-E58A-4011-AC6C-0A90E075B57F}" type="slidenum">
              <a:rPr lang="en-US" altLang="en-US" smtClean="0"/>
              <a:pPr>
                <a:defRPr/>
              </a:pPr>
              <a:t>17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2555365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 dirty="0"/>
              <a:t>この辺から普通に難しい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54EFFFE-E58A-4011-AC6C-0A90E075B57F}" type="slidenum">
              <a:rPr lang="en-US" altLang="en-US" smtClean="0"/>
              <a:pPr>
                <a:defRPr/>
              </a:pPr>
              <a:t>18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6404946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 dirty="0"/>
              <a:t>単純にソースが長いが内容は簡単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54EFFFE-E58A-4011-AC6C-0A90E075B57F}" type="slidenum">
              <a:rPr lang="en-US" altLang="en-US" smtClean="0"/>
              <a:pPr>
                <a:defRPr/>
              </a:pPr>
              <a:t>19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2883075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 dirty="0"/>
              <a:t>こっから難しい上に長い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54EFFFE-E58A-4011-AC6C-0A90E075B57F}" type="slidenum">
              <a:rPr lang="en-US" altLang="en-US" smtClean="0"/>
              <a:pPr>
                <a:defRPr/>
              </a:pPr>
              <a:t>20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540150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54EFFFE-E58A-4011-AC6C-0A90E075B57F}" type="slidenum">
              <a:rPr lang="en-US" altLang="en-US" smtClean="0"/>
              <a:pPr>
                <a:defRPr/>
              </a:pPr>
              <a:t>21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2710186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54EFFFE-E58A-4011-AC6C-0A90E075B57F}" type="slidenum">
              <a:rPr lang="en-US" altLang="en-US" smtClean="0"/>
              <a:pPr>
                <a:defRPr/>
              </a:pPr>
              <a:t>22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266771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54EFFFE-E58A-4011-AC6C-0A90E075B57F}" type="slidenum">
              <a:rPr lang="en-US" altLang="en-US" smtClean="0"/>
              <a:pPr>
                <a:defRPr/>
              </a:pPr>
              <a:t>23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8525840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54EFFFE-E58A-4011-AC6C-0A90E075B57F}" type="slidenum">
              <a:rPr lang="en-US" altLang="en-US" smtClean="0"/>
              <a:pPr>
                <a:defRPr/>
              </a:pPr>
              <a:t>24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7184362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 dirty="0"/>
              <a:t>ここは簡単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54EFFFE-E58A-4011-AC6C-0A90E075B57F}" type="slidenum">
              <a:rPr lang="en-US" altLang="en-US" smtClean="0"/>
              <a:pPr>
                <a:defRPr/>
              </a:pPr>
              <a:t>25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0182544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54EFFFE-E58A-4011-AC6C-0A90E075B57F}" type="slidenum">
              <a:rPr lang="en-US" altLang="en-US" smtClean="0"/>
              <a:pPr>
                <a:defRPr/>
              </a:pPr>
              <a:t>28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5032645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 dirty="0"/>
              <a:t>これなんもわかんねえ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54EFFFE-E58A-4011-AC6C-0A90E075B57F}" type="slidenum">
              <a:rPr lang="en-US" altLang="en-US" smtClean="0"/>
              <a:pPr>
                <a:defRPr/>
              </a:pPr>
              <a:t>32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4830265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54EFFFE-E58A-4011-AC6C-0A90E075B57F}" type="slidenum">
              <a:rPr lang="en-US" altLang="en-US" smtClean="0"/>
              <a:pPr>
                <a:defRPr/>
              </a:pPr>
              <a:t>33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2747053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54EFFFE-E58A-4011-AC6C-0A90E075B57F}" type="slidenum">
              <a:rPr lang="en-US" altLang="en-US" smtClean="0"/>
              <a:pPr>
                <a:defRPr/>
              </a:pPr>
              <a:t>34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7099783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54EFFFE-E58A-4011-AC6C-0A90E075B57F}" type="slidenum">
              <a:rPr lang="en-US" altLang="en-US" smtClean="0"/>
              <a:pPr>
                <a:defRPr/>
              </a:pPr>
              <a:t>35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652904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0" y="0"/>
            <a:ext cx="9144000" cy="2420938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GB">
              <a:latin typeface="Arial" charset="0"/>
              <a:cs typeface="Arial" charset="0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0" y="6605588"/>
            <a:ext cx="9139238" cy="277812"/>
          </a:xfrm>
          <a:prstGeom prst="rect">
            <a:avLst/>
          </a:prstGeom>
          <a:solidFill>
            <a:schemeClr val="tx1">
              <a:lumMod val="5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GB">
              <a:latin typeface="Arial" charset="0"/>
              <a:cs typeface="Arial" charset="0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-3175" y="2420938"/>
            <a:ext cx="9147175" cy="215900"/>
          </a:xfrm>
          <a:prstGeom prst="rect">
            <a:avLst/>
          </a:prstGeom>
          <a:solidFill>
            <a:schemeClr val="tx1">
              <a:lumMod val="5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GB">
              <a:latin typeface="Arial" charset="0"/>
              <a:cs typeface="Arial" charset="0"/>
            </a:endParaRP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ctrTitle"/>
          </p:nvPr>
        </p:nvSpPr>
        <p:spPr>
          <a:xfrm>
            <a:off x="468313" y="296863"/>
            <a:ext cx="7989887" cy="1655762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ubTitle" idx="1"/>
          </p:nvPr>
        </p:nvSpPr>
        <p:spPr>
          <a:xfrm>
            <a:off x="468313" y="3886200"/>
            <a:ext cx="7304087" cy="1752600"/>
          </a:xfrm>
        </p:spPr>
        <p:txBody>
          <a:bodyPr/>
          <a:lstStyle>
            <a:lvl1pPr marL="0" indent="0">
              <a:buFontTx/>
              <a:buNone/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Click to edit Master subtitle style</a:t>
            </a:r>
          </a:p>
        </p:txBody>
      </p:sp>
      <p:sp>
        <p:nvSpPr>
          <p:cNvPr id="7" name="Rectangle 11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605588"/>
            <a:ext cx="2133600" cy="2794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12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605588"/>
            <a:ext cx="2895600" cy="2794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13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605588"/>
            <a:ext cx="2133600" cy="279400"/>
          </a:xfrm>
        </p:spPr>
        <p:txBody>
          <a:bodyPr/>
          <a:lstStyle>
            <a:lvl1pPr>
              <a:defRPr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EF84E31A-4B65-408E-A0CB-C30DACEA2F7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02015294"/>
      </p:ext>
    </p:extLst>
  </p:cSld>
  <p:clrMapOvr>
    <a:masterClrMapping/>
  </p:clrMapOvr>
  <p:transition>
    <p:wipe dir="r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2pPr>
              <a:defRPr>
                <a:latin typeface="+mj-ea"/>
                <a:ea typeface="+mj-ea"/>
              </a:defRPr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46D9DF-FDB0-482B-9EFF-A7D65879A2C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36681651"/>
      </p:ext>
    </p:extLst>
  </p:cSld>
  <p:clrMapOvr>
    <a:masterClrMapping/>
  </p:clrMapOvr>
  <p:transition>
    <p:wipe dir="r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92CE6A-ADEA-48B6-A72B-374A6EF4642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11538609"/>
      </p:ext>
    </p:extLst>
  </p:cSld>
  <p:clrMapOvr>
    <a:masterClrMapping/>
  </p:clrMapOvr>
  <p:transition>
    <p:wipe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4313"/>
            <a:ext cx="4068763" cy="46085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78363" y="1484313"/>
            <a:ext cx="4070350" cy="46085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49D9BE-EA73-43EC-BF5D-C464707166A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89021828"/>
      </p:ext>
    </p:extLst>
  </p:cSld>
  <p:clrMapOvr>
    <a:masterClrMapping/>
  </p:clrMapOvr>
  <p:transition>
    <p:wipe dir="r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D1A8DC-F0C9-4B70-AF48-1452343B7E0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58237136"/>
      </p:ext>
    </p:extLst>
  </p:cSld>
  <p:clrMapOvr>
    <a:masterClrMapping/>
  </p:clrMapOvr>
  <p:transition>
    <p:wipe dir="r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94ABBB-4184-4DCC-9C08-EEFB8AAAD3C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81848159"/>
      </p:ext>
    </p:extLst>
  </p:cSld>
  <p:clrMapOvr>
    <a:masterClrMapping/>
  </p:clrMapOvr>
  <p:transition>
    <p:wipe dir="r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11FCB3-1C08-4F1D-A59B-2289C8CF65B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5383270"/>
      </p:ext>
    </p:extLst>
  </p:cSld>
  <p:clrMapOvr>
    <a:masterClrMapping/>
  </p:clrMapOvr>
  <p:transition>
    <p:wipe dir="r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A5779E-9D7F-4A3A-903B-A0A3B114670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71312531"/>
      </p:ext>
    </p:extLst>
  </p:cSld>
  <p:clrMapOvr>
    <a:masterClrMapping/>
  </p:clrMapOvr>
  <p:transition>
    <p:wipe dir="r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EEAA37-8820-4369-9C85-2B605DB50AD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73704061"/>
      </p:ext>
    </p:extLst>
  </p:cSld>
  <p:clrMapOvr>
    <a:masterClrMapping/>
  </p:clrMapOvr>
  <p:transition>
    <p:wipe dir="r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B81954-A5D2-456E-BC13-79F18F69D06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76756428"/>
      </p:ext>
    </p:extLst>
  </p:cSld>
  <p:clrMapOvr>
    <a:masterClrMapping/>
  </p:clrMapOvr>
  <p:transition>
    <p:wipe dir="r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77025" y="260350"/>
            <a:ext cx="2071688" cy="58324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60350"/>
            <a:ext cx="6067425" cy="58324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51E001-F72D-456D-9599-E5A68830CDE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32156739"/>
      </p:ext>
    </p:extLst>
  </p:cSld>
  <p:clrMapOvr>
    <a:masterClrMapping/>
  </p:clrMapOvr>
  <p:transition>
    <p:wipe dir="r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-3175" y="0"/>
            <a:ext cx="9144000" cy="1196975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GB">
              <a:latin typeface="Arial" charset="0"/>
              <a:cs typeface="Arial" charset="0"/>
            </a:endParaRPr>
          </a:p>
        </p:txBody>
      </p:sp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-3175" y="1089025"/>
            <a:ext cx="9147175" cy="215900"/>
          </a:xfrm>
          <a:prstGeom prst="rect">
            <a:avLst/>
          </a:prstGeom>
          <a:solidFill>
            <a:schemeClr val="tx1">
              <a:lumMod val="5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GB">
              <a:latin typeface="Arial" charset="0"/>
              <a:cs typeface="Arial" charset="0"/>
            </a:endParaRPr>
          </a:p>
        </p:txBody>
      </p:sp>
      <p:sp>
        <p:nvSpPr>
          <p:cNvPr id="102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60350"/>
            <a:ext cx="8291513" cy="72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484313"/>
            <a:ext cx="8291513" cy="4608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1035" name="Rectangle 11"/>
          <p:cNvSpPr>
            <a:spLocks noChangeArrowheads="1"/>
          </p:cNvSpPr>
          <p:nvPr/>
        </p:nvSpPr>
        <p:spPr bwMode="auto">
          <a:xfrm>
            <a:off x="0" y="6605588"/>
            <a:ext cx="9139238" cy="277812"/>
          </a:xfrm>
          <a:prstGeom prst="rect">
            <a:avLst/>
          </a:prstGeom>
          <a:solidFill>
            <a:schemeClr val="tx1">
              <a:lumMod val="5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GB">
              <a:latin typeface="Arial" charset="0"/>
              <a:cs typeface="Arial" charset="0"/>
            </a:endParaRPr>
          </a:p>
        </p:txBody>
      </p:sp>
      <p:sp>
        <p:nvSpPr>
          <p:cNvPr id="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561138"/>
            <a:ext cx="2133600" cy="279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solidFill>
                  <a:schemeClr val="accent2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561138"/>
            <a:ext cx="2895600" cy="279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solidFill>
                  <a:schemeClr val="accent2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561138"/>
            <a:ext cx="2133600" cy="279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>
                <a:solidFill>
                  <a:schemeClr val="accent2"/>
                </a:solidFill>
              </a:defRPr>
            </a:lvl1pPr>
          </a:lstStyle>
          <a:p>
            <a:pPr>
              <a:defRPr/>
            </a:pPr>
            <a:fld id="{E46B10BA-5E66-4044-A19A-A97D2AA214F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3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  <p:sldLayoutId id="2147483720" r:id="rId9"/>
    <p:sldLayoutId id="2147483721" r:id="rId10"/>
    <p:sldLayoutId id="2147483722" r:id="rId11"/>
  </p:sldLayoutIdLst>
  <p:transition>
    <p:wipe dir="r"/>
  </p:transition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accent2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accent2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accent2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accent2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accent2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ja.onsen.io/samples/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1A468FF-EBAE-4812-BF8B-1A7B4B9DCEE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kumimoji="1" lang="ja-JP" altLang="en-US" dirty="0"/>
              <a:t>アプリ開発</a:t>
            </a:r>
            <a:r>
              <a:rPr kumimoji="1" lang="en-US" altLang="ja-JP" dirty="0"/>
              <a:t>PBL </a:t>
            </a:r>
            <a:r>
              <a:rPr kumimoji="1" lang="ja-JP" altLang="en-US" dirty="0"/>
              <a:t>第３回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C3CB6C2B-0844-4717-8CCA-F39C509B703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kumimoji="1" lang="en-US" altLang="ja-JP" dirty="0"/>
              <a:t>TA: </a:t>
            </a:r>
            <a:r>
              <a:rPr kumimoji="1" lang="ja-JP" altLang="en-US" dirty="0"/>
              <a:t>石関，高橋，林，中井</a:t>
            </a: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D4C03718-3D81-4258-861C-FFFD9E25CA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F84E31A-4B65-408E-A0CB-C30DACEA2F78}" type="slidenum">
              <a:rPr lang="en-US" altLang="en-US" smtClean="0"/>
              <a:pPr>
                <a:defRPr/>
              </a:pPr>
              <a:t>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05350626"/>
      </p:ext>
    </p:extLst>
  </p:cSld>
  <p:clrMapOvr>
    <a:masterClrMapping/>
  </p:clrMapOvr>
  <p:transition>
    <p:wipe dir="r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6C11466-758B-42CC-BC9A-D18A83F8E0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/>
              <a:t>昨年度の成果物　</a:t>
            </a:r>
            <a:r>
              <a:rPr kumimoji="1" lang="en-US" altLang="ja-JP" dirty="0"/>
              <a:t>2</a:t>
            </a:r>
            <a:r>
              <a:rPr kumimoji="1" lang="ja-JP" altLang="en-US" dirty="0"/>
              <a:t>年編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1B69878E-257B-4062-9971-DBC2CA24E4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ja-JP" dirty="0"/>
              <a:t>RPG</a:t>
            </a:r>
            <a:r>
              <a:rPr lang="ja-JP" altLang="en-US" dirty="0"/>
              <a:t>班が作ってくれたものしか</a:t>
            </a:r>
            <a:br>
              <a:rPr lang="en-US" altLang="ja-JP" dirty="0"/>
            </a:br>
            <a:r>
              <a:rPr lang="ja-JP" altLang="en-US" dirty="0"/>
              <a:t>残ってないですが</a:t>
            </a:r>
            <a:r>
              <a:rPr lang="en-US" altLang="ja-JP" dirty="0"/>
              <a:t>……(</a:t>
            </a:r>
            <a:r>
              <a:rPr lang="ja-JP" altLang="en-US" dirty="0"/>
              <a:t>以下反省点らしい</a:t>
            </a:r>
            <a:r>
              <a:rPr lang="en-US" altLang="ja-JP" dirty="0"/>
              <a:t>)</a:t>
            </a:r>
          </a:p>
          <a:p>
            <a:pPr marL="0" indent="0">
              <a:buNone/>
            </a:pPr>
            <a:endParaRPr lang="en-US" altLang="ja-JP" dirty="0"/>
          </a:p>
          <a:p>
            <a:pPr marL="0" indent="0">
              <a:buNone/>
            </a:pPr>
            <a:r>
              <a:rPr lang="ja-JP" altLang="en-US" dirty="0"/>
              <a:t>・</a:t>
            </a:r>
            <a:r>
              <a:rPr lang="en-US" altLang="ja-JP" dirty="0" err="1"/>
              <a:t>bgm</a:t>
            </a:r>
            <a:r>
              <a:rPr lang="ja-JP" altLang="en-US" dirty="0"/>
              <a:t>がループしない</a:t>
            </a:r>
            <a:br>
              <a:rPr lang="ja-JP" altLang="en-US" dirty="0"/>
            </a:br>
            <a:r>
              <a:rPr lang="ja-JP" altLang="en-US" dirty="0"/>
              <a:t>・マップの切り替えが存在するが，</a:t>
            </a:r>
            <a:br>
              <a:rPr lang="en-US" altLang="ja-JP" dirty="0"/>
            </a:br>
            <a:r>
              <a:rPr lang="ja-JP" altLang="en-US" dirty="0"/>
              <a:t>マップが未完成</a:t>
            </a:r>
            <a:br>
              <a:rPr lang="ja-JP" altLang="en-US" dirty="0"/>
            </a:br>
            <a:r>
              <a:rPr lang="ja-JP" altLang="en-US" dirty="0"/>
              <a:t>・敵の強さやレベル上げの条件などの</a:t>
            </a:r>
            <a:br>
              <a:rPr lang="en-US" altLang="ja-JP" dirty="0"/>
            </a:br>
            <a:r>
              <a:rPr lang="ja-JP" altLang="en-US" dirty="0"/>
              <a:t>ゲームバランスが調整されていない</a:t>
            </a:r>
            <a:endParaRPr lang="en-US" altLang="ja-JP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4A262F77-E6AE-4D7B-910B-AC19FD8E1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246D9DF-FDB0-482B-9EFF-A7D65879A2C8}" type="slidenum">
              <a:rPr lang="en-US" altLang="en-US" smtClean="0"/>
              <a:pPr>
                <a:defRPr/>
              </a:pPr>
              <a:t>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39895210"/>
      </p:ext>
    </p:extLst>
  </p:cSld>
  <p:clrMapOvr>
    <a:masterClrMapping/>
  </p:clrMapOvr>
  <p:transition>
    <p:wipe dir="r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6C11466-758B-42CC-BC9A-D18A83F8E0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/>
              <a:t>昨年度の成果物　</a:t>
            </a:r>
            <a:r>
              <a:rPr kumimoji="1" lang="en-US" altLang="ja-JP" dirty="0"/>
              <a:t>1</a:t>
            </a:r>
            <a:r>
              <a:rPr kumimoji="1" lang="ja-JP" altLang="en-US" dirty="0"/>
              <a:t>年編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1B69878E-257B-4062-9971-DBC2CA24E4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ja-JP" altLang="en-US" dirty="0"/>
              <a:t>発表の時間は</a:t>
            </a:r>
            <a:r>
              <a:rPr kumimoji="1" lang="en-US" altLang="ja-JP" dirty="0"/>
              <a:t>10</a:t>
            </a:r>
            <a:r>
              <a:rPr kumimoji="1" lang="ja-JP" altLang="en-US" dirty="0"/>
              <a:t>分</a:t>
            </a:r>
            <a:br>
              <a:rPr kumimoji="1" lang="en-US" altLang="ja-JP" dirty="0"/>
            </a:br>
            <a:r>
              <a:rPr kumimoji="1" lang="en-US" altLang="ja-JP" dirty="0"/>
              <a:t>(</a:t>
            </a:r>
            <a:r>
              <a:rPr kumimoji="1" lang="ja-JP" altLang="en-US" dirty="0"/>
              <a:t>準備</a:t>
            </a:r>
            <a:r>
              <a:rPr kumimoji="1" lang="en-US" altLang="ja-JP" dirty="0"/>
              <a:t>1</a:t>
            </a:r>
            <a:r>
              <a:rPr kumimoji="1" lang="ja-JP" altLang="en-US" dirty="0"/>
              <a:t>分，発表</a:t>
            </a:r>
            <a:r>
              <a:rPr kumimoji="1" lang="en-US" altLang="ja-JP" dirty="0"/>
              <a:t>7</a:t>
            </a:r>
            <a:r>
              <a:rPr kumimoji="1" lang="ja-JP" altLang="en-US" dirty="0"/>
              <a:t>分，質疑応答</a:t>
            </a:r>
            <a:r>
              <a:rPr kumimoji="1" lang="en-US" altLang="ja-JP" dirty="0"/>
              <a:t>2</a:t>
            </a:r>
            <a:r>
              <a:rPr kumimoji="1" lang="ja-JP" altLang="en-US" dirty="0"/>
              <a:t>分</a:t>
            </a:r>
            <a:r>
              <a:rPr kumimoji="1" lang="en-US" altLang="ja-JP" dirty="0"/>
              <a:t>)</a:t>
            </a:r>
          </a:p>
          <a:p>
            <a:endParaRPr kumimoji="1" lang="en-US" altLang="ja-JP" dirty="0"/>
          </a:p>
          <a:p>
            <a:r>
              <a:rPr kumimoji="1" lang="ja-JP" altLang="en-US" dirty="0"/>
              <a:t>去年と今とで違うことやってる班も</a:t>
            </a:r>
            <a:br>
              <a:rPr kumimoji="1" lang="en-US" altLang="ja-JP" dirty="0"/>
            </a:br>
            <a:r>
              <a:rPr kumimoji="1" lang="ja-JP" altLang="en-US" dirty="0"/>
              <a:t>いるかも</a:t>
            </a:r>
            <a:endParaRPr kumimoji="1" lang="en-US" altLang="ja-JP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4A262F77-E6AE-4D7B-910B-AC19FD8E1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246D9DF-FDB0-482B-9EFF-A7D65879A2C8}" type="slidenum">
              <a:rPr lang="en-US" altLang="en-US" smtClean="0"/>
              <a:pPr>
                <a:defRPr/>
              </a:pPr>
              <a:t>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52544233"/>
      </p:ext>
    </p:extLst>
  </p:cSld>
  <p:clrMapOvr>
    <a:masterClrMapping/>
  </p:clrMapOvr>
  <p:transition>
    <p:wipe dir="r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2C962FF-075D-459D-B247-F20D246DE4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/>
              <a:t>次回は</a:t>
            </a:r>
            <a:r>
              <a:rPr kumimoji="1" lang="en-US" altLang="ja-JP" dirty="0"/>
              <a:t>2</a:t>
            </a:r>
            <a:r>
              <a:rPr kumimoji="1" lang="ja-JP" altLang="en-US" dirty="0"/>
              <a:t>年次のアプリ計画です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51F262E5-4745-456C-8455-EDDC356C9A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ja-JP" altLang="en-US" dirty="0"/>
              <a:t>今回は</a:t>
            </a:r>
            <a:r>
              <a:rPr kumimoji="1" lang="en-US" altLang="ja-JP" dirty="0" err="1"/>
              <a:t>onsen</a:t>
            </a:r>
            <a:r>
              <a:rPr kumimoji="1" lang="ja-JP" altLang="en-US" dirty="0"/>
              <a:t>のサンプルを見てみましょう</a:t>
            </a:r>
            <a:endParaRPr kumimoji="1" lang="en-US" altLang="ja-JP" dirty="0"/>
          </a:p>
          <a:p>
            <a:pPr lvl="1"/>
            <a:r>
              <a:rPr kumimoji="1" lang="en-US" altLang="ja-JP" dirty="0">
                <a:hlinkClick r:id="rId3"/>
              </a:rPr>
              <a:t>https://ja.onsen.io/samples/</a:t>
            </a:r>
            <a:endParaRPr kumimoji="1" lang="en-US" altLang="ja-JP" dirty="0"/>
          </a:p>
          <a:p>
            <a:pPr lvl="1"/>
            <a:r>
              <a:rPr kumimoji="1" lang="en-US" altLang="ja-JP" dirty="0"/>
              <a:t>Source -&gt; Tutorial </a:t>
            </a:r>
            <a:r>
              <a:rPr kumimoji="1" lang="ja-JP" altLang="en-US" dirty="0">
                <a:latin typeface="+mn-ea"/>
                <a:ea typeface="+mn-ea"/>
              </a:rPr>
              <a:t>でサンプルアプリの</a:t>
            </a:r>
            <a:br>
              <a:rPr kumimoji="1" lang="en-US" altLang="ja-JP" dirty="0">
                <a:latin typeface="+mn-ea"/>
                <a:ea typeface="+mn-ea"/>
              </a:rPr>
            </a:br>
            <a:r>
              <a:rPr kumimoji="1" lang="ja-JP" altLang="en-US" dirty="0">
                <a:latin typeface="+mn-ea"/>
                <a:ea typeface="+mn-ea"/>
              </a:rPr>
              <a:t>ソースコードの解説を見ることができる</a:t>
            </a:r>
            <a:endParaRPr kumimoji="1" lang="en-US" altLang="ja-JP" dirty="0">
              <a:latin typeface="+mn-ea"/>
              <a:ea typeface="+mn-ea"/>
            </a:endParaRPr>
          </a:p>
          <a:p>
            <a:pPr lvl="1"/>
            <a:endParaRPr kumimoji="1" lang="en-US" altLang="ja-JP" dirty="0">
              <a:latin typeface="+mn-ea"/>
              <a:ea typeface="+mn-ea"/>
            </a:endParaRPr>
          </a:p>
          <a:p>
            <a:r>
              <a:rPr kumimoji="1" lang="ja-JP" altLang="en-US" dirty="0">
                <a:latin typeface="+mn-ea"/>
                <a:ea typeface="+mn-ea"/>
              </a:rPr>
              <a:t>時間が余ったら最終発表用のアプリ計画の</a:t>
            </a:r>
            <a:br>
              <a:rPr kumimoji="1" lang="en-US" altLang="ja-JP" dirty="0">
                <a:latin typeface="+mn-ea"/>
                <a:ea typeface="+mn-ea"/>
              </a:rPr>
            </a:br>
            <a:r>
              <a:rPr kumimoji="1" lang="ja-JP" altLang="en-US" dirty="0">
                <a:latin typeface="+mn-ea"/>
                <a:ea typeface="+mn-ea"/>
              </a:rPr>
              <a:t>時間にします</a:t>
            </a:r>
            <a:endParaRPr kumimoji="1" lang="en-US" altLang="ja-JP" dirty="0">
              <a:latin typeface="+mn-ea"/>
              <a:ea typeface="+mn-ea"/>
            </a:endParaRP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1E6A675A-39FA-4C7C-8158-425CFF7131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246D9DF-FDB0-482B-9EFF-A7D65879A2C8}" type="slidenum">
              <a:rPr lang="en-US" altLang="en-US" smtClean="0"/>
              <a:pPr>
                <a:defRPr/>
              </a:pPr>
              <a:t>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83685834"/>
      </p:ext>
    </p:extLst>
  </p:cSld>
  <p:clrMapOvr>
    <a:masterClrMapping/>
  </p:clrMapOvr>
  <p:transition>
    <p:wipe dir="r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60350"/>
            <a:ext cx="8291513" cy="720725"/>
          </a:xfrm>
        </p:spPr>
        <p:txBody>
          <a:bodyPr wrap="square" anchor="ctr">
            <a:normAutofit/>
          </a:bodyPr>
          <a:lstStyle/>
          <a:p>
            <a:pPr eaLnBrk="1" hangingPunct="1"/>
            <a:r>
              <a:rPr lang="ja-JP" altLang="en-US" dirty="0"/>
              <a:t>あるある</a:t>
            </a:r>
            <a:endParaRPr lang="en-US" altLang="en-US" dirty="0"/>
          </a:p>
        </p:txBody>
      </p:sp>
      <p:sp>
        <p:nvSpPr>
          <p:cNvPr id="15363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457200" y="1484313"/>
            <a:ext cx="4221163" cy="4608512"/>
          </a:xfrm>
        </p:spPr>
        <p:txBody>
          <a:bodyPr wrap="square" anchor="t">
            <a:normAutofit fontScale="92500" lnSpcReduction="20000"/>
          </a:bodyPr>
          <a:lstStyle/>
          <a:p>
            <a:pPr eaLnBrk="1" hangingPunct="1"/>
            <a:r>
              <a:rPr lang="ja-JP" altLang="en-US" dirty="0"/>
              <a:t>プログラムを作るとき，他のプログラムを参考にすることは多い</a:t>
            </a:r>
            <a:endParaRPr lang="en-US" altLang="ja-JP" dirty="0"/>
          </a:p>
          <a:p>
            <a:pPr eaLnBrk="1" hangingPunct="1"/>
            <a:endParaRPr lang="en-US" altLang="en-US" dirty="0"/>
          </a:p>
          <a:p>
            <a:pPr eaLnBrk="1" hangingPunct="1"/>
            <a:r>
              <a:rPr lang="ja-JP" altLang="en-US" dirty="0"/>
              <a:t>解説が理解できないと移植することも難しい</a:t>
            </a:r>
            <a:endParaRPr lang="en-US" altLang="ja-JP" dirty="0"/>
          </a:p>
          <a:p>
            <a:pPr eaLnBrk="1" hangingPunct="1"/>
            <a:endParaRPr lang="en-US" altLang="en-US" dirty="0"/>
          </a:p>
          <a:p>
            <a:pPr eaLnBrk="1" hangingPunct="1"/>
            <a:r>
              <a:rPr lang="en-US" altLang="en-US" dirty="0"/>
              <a:t>https://medium.com/the-web-tub/style-your-app-automatically-with-onsen-ui-79fc403a378e</a:t>
            </a: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B93AD486-804F-48CC-A0C8-A58DDD8CB2F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9288" t="16384" r="20469" b="23916"/>
          <a:stretch/>
        </p:blipFill>
        <p:spPr>
          <a:xfrm>
            <a:off x="4678363" y="2564199"/>
            <a:ext cx="4070350" cy="226895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" name="スライド番号プレースホルダー 1">
            <a:extLst>
              <a:ext uri="{FF2B5EF4-FFF2-40B4-BE49-F238E27FC236}">
                <a16:creationId xmlns:a16="http://schemas.microsoft.com/office/drawing/2014/main" id="{A79461D6-159A-4B6B-AAC9-442B7B0E26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561138"/>
            <a:ext cx="2133600" cy="279400"/>
          </a:xfrm>
        </p:spPr>
        <p:txBody>
          <a:bodyPr wrap="square" anchor="t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  <a:defRPr/>
            </a:pPr>
            <a:fld id="{3B49D9BE-EA73-43EC-BF5D-C464707166AB}" type="slidenum">
              <a:rPr lang="en-US" altLang="en-US" sz="1300" smtClean="0"/>
              <a:pPr>
                <a:lnSpc>
                  <a:spcPct val="90000"/>
                </a:lnSpc>
                <a:spcAft>
                  <a:spcPts val="600"/>
                </a:spcAft>
                <a:defRPr/>
              </a:pPr>
              <a:t>5</a:t>
            </a:fld>
            <a:endParaRPr lang="en-US" altLang="en-US" sz="1300"/>
          </a:p>
        </p:txBody>
      </p:sp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2C962FF-075D-459D-B247-F20D246DE4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TODO</a:t>
            </a:r>
            <a:r>
              <a:rPr kumimoji="1" lang="ja-JP" altLang="en-US" dirty="0"/>
              <a:t>アプリを作ろう①</a:t>
            </a: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1E6A675A-39FA-4C7C-8158-425CFF7131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246D9DF-FDB0-482B-9EFF-A7D65879A2C8}" type="slidenum">
              <a:rPr lang="en-US" altLang="en-US" smtClean="0"/>
              <a:pPr>
                <a:defRPr/>
              </a:pPr>
              <a:t>6</a:t>
            </a:fld>
            <a:endParaRPr lang="en-US" altLang="en-US"/>
          </a:p>
        </p:txBody>
      </p:sp>
      <p:sp>
        <p:nvSpPr>
          <p:cNvPr id="23" name="コンテンツ プレースホルダー 2">
            <a:extLst>
              <a:ext uri="{FF2B5EF4-FFF2-40B4-BE49-F238E27FC236}">
                <a16:creationId xmlns:a16="http://schemas.microsoft.com/office/drawing/2014/main" id="{7A6F8430-11B2-4B76-BA3D-3957B1051B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520788"/>
            <a:ext cx="8291513" cy="4572037"/>
          </a:xfrm>
        </p:spPr>
        <p:txBody>
          <a:bodyPr/>
          <a:lstStyle/>
          <a:p>
            <a:r>
              <a:rPr kumimoji="1" lang="ja-JP" altLang="en-US" dirty="0">
                <a:latin typeface="+mj-ea"/>
                <a:ea typeface="+mj-ea"/>
              </a:rPr>
              <a:t>解説ページは全編英語</a:t>
            </a:r>
            <a:endParaRPr kumimoji="1" lang="en-US" altLang="ja-JP" dirty="0">
              <a:latin typeface="+mj-ea"/>
              <a:ea typeface="+mj-ea"/>
            </a:endParaRPr>
          </a:p>
          <a:p>
            <a:pPr lvl="1"/>
            <a:r>
              <a:rPr kumimoji="1" lang="ja-JP" altLang="en-US" dirty="0">
                <a:latin typeface="+mj-ea"/>
                <a:ea typeface="+mj-ea"/>
              </a:rPr>
              <a:t>世の中のまともなドキュメントは大体英語</a:t>
            </a:r>
            <a:endParaRPr kumimoji="1" lang="en-US" altLang="ja-JP" dirty="0">
              <a:latin typeface="+mj-ea"/>
              <a:ea typeface="+mj-ea"/>
            </a:endParaRPr>
          </a:p>
          <a:p>
            <a:pPr lvl="1"/>
            <a:endParaRPr kumimoji="1" lang="en-US" altLang="ja-JP" dirty="0">
              <a:latin typeface="+mj-ea"/>
              <a:ea typeface="+mj-ea"/>
            </a:endParaRPr>
          </a:p>
          <a:p>
            <a:r>
              <a:rPr kumimoji="1" lang="ja-JP" altLang="en-US" dirty="0">
                <a:latin typeface="+mj-ea"/>
                <a:ea typeface="+mj-ea"/>
              </a:rPr>
              <a:t>前回「解説不足」というコメントが多数</a:t>
            </a:r>
            <a:br>
              <a:rPr kumimoji="1" lang="en-US" altLang="ja-JP" dirty="0">
                <a:latin typeface="+mj-ea"/>
                <a:ea typeface="+mj-ea"/>
              </a:rPr>
            </a:br>
            <a:r>
              <a:rPr kumimoji="1" lang="ja-JP" altLang="en-US" dirty="0">
                <a:latin typeface="+mj-ea"/>
                <a:ea typeface="+mj-ea"/>
              </a:rPr>
              <a:t>だったので，解説メインです</a:t>
            </a:r>
            <a:endParaRPr kumimoji="1" lang="en-US" altLang="ja-JP" dirty="0">
              <a:latin typeface="+mj-ea"/>
              <a:ea typeface="+mj-ea"/>
            </a:endParaRPr>
          </a:p>
          <a:p>
            <a:endParaRPr kumimoji="1" lang="en-US" altLang="ja-JP" dirty="0">
              <a:latin typeface="+mj-ea"/>
              <a:ea typeface="+mj-ea"/>
            </a:endParaRPr>
          </a:p>
          <a:p>
            <a:r>
              <a:rPr kumimoji="1" lang="ja-JP" altLang="en-US" dirty="0">
                <a:latin typeface="+mj-ea"/>
                <a:ea typeface="+mj-ea"/>
              </a:rPr>
              <a:t>プロジェクトの</a:t>
            </a:r>
            <a:r>
              <a:rPr kumimoji="1" lang="en-US" altLang="ja-JP" dirty="0">
                <a:latin typeface="+mj-ea"/>
                <a:ea typeface="+mj-ea"/>
              </a:rPr>
              <a:t>zip</a:t>
            </a:r>
            <a:r>
              <a:rPr kumimoji="1" lang="ja-JP" altLang="en-US" dirty="0">
                <a:latin typeface="+mj-ea"/>
                <a:ea typeface="+mj-ea"/>
              </a:rPr>
              <a:t>ファイルをインポート</a:t>
            </a:r>
            <a:br>
              <a:rPr kumimoji="1" lang="en-US" altLang="ja-JP" dirty="0">
                <a:latin typeface="+mj-ea"/>
                <a:ea typeface="+mj-ea"/>
              </a:rPr>
            </a:br>
            <a:r>
              <a:rPr kumimoji="1" lang="ja-JP" altLang="en-US" dirty="0">
                <a:latin typeface="+mj-ea"/>
                <a:ea typeface="+mj-ea"/>
              </a:rPr>
              <a:t>しよう</a:t>
            </a:r>
            <a:endParaRPr kumimoji="1" lang="en-US" altLang="ja-JP" dirty="0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3608779418"/>
      </p:ext>
    </p:extLst>
  </p:cSld>
  <p:clrMapOvr>
    <a:masterClrMapping/>
  </p:clrMapOvr>
  <p:transition>
    <p:wipe dir="r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2C962FF-075D-459D-B247-F20D246DE4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TODO</a:t>
            </a:r>
            <a:r>
              <a:rPr kumimoji="1" lang="ja-JP" altLang="en-US" dirty="0"/>
              <a:t>アプリを作ろう②</a:t>
            </a: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1E6A675A-39FA-4C7C-8158-425CFF7131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246D9DF-FDB0-482B-9EFF-A7D65879A2C8}" type="slidenum">
              <a:rPr lang="en-US" altLang="en-US" smtClean="0"/>
              <a:pPr>
                <a:defRPr/>
              </a:pPr>
              <a:t>7</a:t>
            </a:fld>
            <a:endParaRPr lang="en-US" altLang="en-US"/>
          </a:p>
        </p:txBody>
      </p:sp>
      <p:pic>
        <p:nvPicPr>
          <p:cNvPr id="6" name="図 5" descr="グラフィカル ユーザー インターフェイス, テキスト, アプリケーション&#10;&#10;自動的に生成された説明">
            <a:extLst>
              <a:ext uri="{FF2B5EF4-FFF2-40B4-BE49-F238E27FC236}">
                <a16:creationId xmlns:a16="http://schemas.microsoft.com/office/drawing/2014/main" id="{DFA3A766-083B-46D7-96A7-8BA26FB8D72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0943" y="1928526"/>
            <a:ext cx="1775052" cy="300094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図 7" descr="グラフィカル ユーザー インターフェイス, テキスト, アプリケーション, チャットまたはテキスト メッセージ&#10;&#10;自動的に生成された説明">
            <a:extLst>
              <a:ext uri="{FF2B5EF4-FFF2-40B4-BE49-F238E27FC236}">
                <a16:creationId xmlns:a16="http://schemas.microsoft.com/office/drawing/2014/main" id="{822757D3-E1E7-4F79-8746-C7695E3FC6F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1300" y="1928526"/>
            <a:ext cx="1770144" cy="300094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図 9" descr="グラフィカル ユーザー インターフェイス, テキスト, アプリケーション&#10;&#10;自動的に生成された説明">
            <a:extLst>
              <a:ext uri="{FF2B5EF4-FFF2-40B4-BE49-F238E27FC236}">
                <a16:creationId xmlns:a16="http://schemas.microsoft.com/office/drawing/2014/main" id="{947C01FA-1B1B-466B-96BE-7FBFD6FEA26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777" y="1928526"/>
            <a:ext cx="1762024" cy="300094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図 11" descr="グラフィカル ユーザー インターフェイス, テキスト が含まれている画像&#10;&#10;自動的に生成された説明">
            <a:extLst>
              <a:ext uri="{FF2B5EF4-FFF2-40B4-BE49-F238E27FC236}">
                <a16:creationId xmlns:a16="http://schemas.microsoft.com/office/drawing/2014/main" id="{636EB57B-292F-4928-9646-D892496FC03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5494" y="1928526"/>
            <a:ext cx="1766887" cy="300094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3" name="コンテンツ プレースホルダー 2">
            <a:extLst>
              <a:ext uri="{FF2B5EF4-FFF2-40B4-BE49-F238E27FC236}">
                <a16:creationId xmlns:a16="http://schemas.microsoft.com/office/drawing/2014/main" id="{7A6F8430-11B2-4B76-BA3D-3957B1051B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5372099"/>
            <a:ext cx="8291513" cy="720725"/>
          </a:xfrm>
        </p:spPr>
        <p:txBody>
          <a:bodyPr/>
          <a:lstStyle/>
          <a:p>
            <a:r>
              <a:rPr kumimoji="1" lang="ja-JP" altLang="en-US" dirty="0"/>
              <a:t>シンプルながらも洗練されたデザイン</a:t>
            </a:r>
            <a:endParaRPr kumimoji="1" lang="en-US" altLang="ja-JP" dirty="0"/>
          </a:p>
          <a:p>
            <a:pPr lvl="1"/>
            <a:r>
              <a:rPr kumimoji="1" lang="ja-JP" altLang="en-US" dirty="0">
                <a:latin typeface="+mj-ea"/>
                <a:ea typeface="+mj-ea"/>
              </a:rPr>
              <a:t>ぜひとも参考にしたい！</a:t>
            </a:r>
          </a:p>
        </p:txBody>
      </p:sp>
    </p:spTree>
    <p:extLst>
      <p:ext uri="{BB962C8B-B14F-4D97-AF65-F5344CB8AC3E}">
        <p14:creationId xmlns:p14="http://schemas.microsoft.com/office/powerpoint/2010/main" val="2535902770"/>
      </p:ext>
    </p:extLst>
  </p:cSld>
  <p:clrMapOvr>
    <a:masterClrMapping/>
  </p:clrMapOvr>
  <p:transition>
    <p:wipe dir="r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2C962FF-075D-459D-B247-F20D246DE4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TODO</a:t>
            </a:r>
            <a:r>
              <a:rPr kumimoji="1" lang="ja-JP" altLang="en-US" dirty="0"/>
              <a:t>アプリ解説序文</a:t>
            </a: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1E6A675A-39FA-4C7C-8158-425CFF7131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246D9DF-FDB0-482B-9EFF-A7D65879A2C8}" type="slidenum">
              <a:rPr lang="en-US" altLang="en-US" smtClean="0"/>
              <a:pPr>
                <a:defRPr/>
              </a:pPr>
              <a:t>8</a:t>
            </a:fld>
            <a:endParaRPr lang="en-US" altLang="en-US"/>
          </a:p>
        </p:txBody>
      </p:sp>
      <p:sp>
        <p:nvSpPr>
          <p:cNvPr id="23" name="コンテンツ プレースホルダー 2">
            <a:extLst>
              <a:ext uri="{FF2B5EF4-FFF2-40B4-BE49-F238E27FC236}">
                <a16:creationId xmlns:a16="http://schemas.microsoft.com/office/drawing/2014/main" id="{7A6F8430-11B2-4B76-BA3D-3957B1051B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520788"/>
            <a:ext cx="8291513" cy="4572037"/>
          </a:xfrm>
        </p:spPr>
        <p:txBody>
          <a:bodyPr>
            <a:normAutofit lnSpcReduction="10000"/>
          </a:bodyPr>
          <a:lstStyle/>
          <a:p>
            <a:r>
              <a:rPr kumimoji="1" lang="ja-JP" altLang="en-US" dirty="0">
                <a:latin typeface="+mj-ea"/>
                <a:ea typeface="+mj-ea"/>
              </a:rPr>
              <a:t>この</a:t>
            </a:r>
            <a:r>
              <a:rPr kumimoji="1" lang="en-US" altLang="ja-JP" dirty="0">
                <a:latin typeface="+mj-ea"/>
                <a:ea typeface="+mj-ea"/>
              </a:rPr>
              <a:t>TODO</a:t>
            </a:r>
            <a:r>
              <a:rPr kumimoji="1" lang="ja-JP" altLang="en-US" dirty="0">
                <a:latin typeface="+mj-ea"/>
                <a:ea typeface="+mj-ea"/>
              </a:rPr>
              <a:t>アプリは基本的な要素</a:t>
            </a:r>
            <a:r>
              <a:rPr lang="ja-JP" altLang="en-US" dirty="0"/>
              <a:t>で実装</a:t>
            </a:r>
            <a:br>
              <a:rPr lang="en-US" altLang="ja-JP" dirty="0"/>
            </a:br>
            <a:r>
              <a:rPr lang="ja-JP" altLang="en-US" dirty="0"/>
              <a:t>されており，アプリ開発の参考になる</a:t>
            </a:r>
            <a:endParaRPr kumimoji="1" lang="en-US" altLang="ja-JP" dirty="0">
              <a:latin typeface="+mj-ea"/>
              <a:ea typeface="+mj-ea"/>
            </a:endParaRPr>
          </a:p>
          <a:p>
            <a:endParaRPr kumimoji="1" lang="en-US" altLang="ja-JP" dirty="0">
              <a:latin typeface="+mj-ea"/>
              <a:ea typeface="+mj-ea"/>
            </a:endParaRPr>
          </a:p>
          <a:p>
            <a:r>
              <a:rPr lang="en-US" altLang="ja-JP" dirty="0" err="1"/>
              <a:t>ToDo</a:t>
            </a:r>
            <a:r>
              <a:rPr lang="ja-JP" altLang="en-US" dirty="0"/>
              <a:t>リスト作成の方法はたくさんあり，</a:t>
            </a:r>
            <a:br>
              <a:rPr lang="en-US" altLang="ja-JP" dirty="0"/>
            </a:br>
            <a:r>
              <a:rPr lang="ja-JP" altLang="en-US" dirty="0"/>
              <a:t>これはそのうちの</a:t>
            </a:r>
            <a:r>
              <a:rPr lang="en-US" altLang="ja-JP" dirty="0"/>
              <a:t>1</a:t>
            </a:r>
            <a:r>
              <a:rPr lang="ja-JP" altLang="en-US" dirty="0"/>
              <a:t>つでしかない</a:t>
            </a:r>
            <a:endParaRPr lang="en-US" altLang="ja-JP" dirty="0"/>
          </a:p>
          <a:p>
            <a:endParaRPr kumimoji="1" lang="en-US" altLang="ja-JP" dirty="0">
              <a:latin typeface="+mj-ea"/>
              <a:ea typeface="+mj-ea"/>
            </a:endParaRPr>
          </a:p>
          <a:p>
            <a:r>
              <a:rPr lang="ja-JP" altLang="en-US" dirty="0"/>
              <a:t>自動スタイリング，</a:t>
            </a:r>
            <a:r>
              <a:rPr lang="en-US" altLang="ja-JP" dirty="0"/>
              <a:t>Navigator + </a:t>
            </a:r>
            <a:r>
              <a:rPr lang="en-US" altLang="ja-JP" dirty="0" err="1"/>
              <a:t>Tabbar</a:t>
            </a:r>
            <a:r>
              <a:rPr lang="en-US" altLang="ja-JP" dirty="0"/>
              <a:t> + Splitter</a:t>
            </a:r>
            <a:r>
              <a:rPr lang="ja-JP" altLang="en-US" dirty="0"/>
              <a:t>の組み合わせなど</a:t>
            </a:r>
            <a:br>
              <a:rPr lang="en-US" altLang="ja-JP" dirty="0"/>
            </a:br>
            <a:r>
              <a:rPr lang="ja-JP" altLang="en-US" dirty="0"/>
              <a:t>多くの</a:t>
            </a:r>
            <a:r>
              <a:rPr lang="en-US" altLang="ja-JP" dirty="0" err="1"/>
              <a:t>onsenUI</a:t>
            </a:r>
            <a:r>
              <a:rPr lang="ja-JP" altLang="en-US" dirty="0"/>
              <a:t>の機能を使う</a:t>
            </a:r>
            <a:endParaRPr kumimoji="1" lang="en-US" altLang="ja-JP" dirty="0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19857490"/>
      </p:ext>
    </p:extLst>
  </p:cSld>
  <p:clrMapOvr>
    <a:masterClrMapping/>
  </p:clrMapOvr>
  <p:transition>
    <p:wipe dir="r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2C962FF-075D-459D-B247-F20D246DE4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/>
              <a:t>プロジェクトの構成</a:t>
            </a: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1E6A675A-39FA-4C7C-8158-425CFF7131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246D9DF-FDB0-482B-9EFF-A7D65879A2C8}" type="slidenum">
              <a:rPr lang="en-US" altLang="en-US" smtClean="0"/>
              <a:pPr>
                <a:defRPr/>
              </a:pPr>
              <a:t>9</a:t>
            </a:fld>
            <a:endParaRPr lang="en-US" altLang="en-US"/>
          </a:p>
        </p:txBody>
      </p:sp>
      <p:sp>
        <p:nvSpPr>
          <p:cNvPr id="6" name="コンテンツ プレースホルダー 2">
            <a:extLst>
              <a:ext uri="{FF2B5EF4-FFF2-40B4-BE49-F238E27FC236}">
                <a16:creationId xmlns:a16="http://schemas.microsoft.com/office/drawing/2014/main" id="{9F346FB5-D82F-420E-BAFE-133A9D4BAC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84312"/>
            <a:ext cx="8291513" cy="4933019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altLang="ja-JP" dirty="0"/>
              <a:t>www/</a:t>
            </a:r>
            <a:br>
              <a:rPr lang="en-US" altLang="ja-JP" dirty="0"/>
            </a:br>
            <a:r>
              <a:rPr lang="ja-JP" altLang="en-US" dirty="0"/>
              <a:t> ├ </a:t>
            </a:r>
            <a:r>
              <a:rPr lang="en-US" altLang="ja-JP" dirty="0" err="1"/>
              <a:t>css</a:t>
            </a:r>
            <a:r>
              <a:rPr lang="en-US" altLang="ja-JP" dirty="0"/>
              <a:t>/</a:t>
            </a:r>
          </a:p>
          <a:p>
            <a:pPr marL="0" indent="0">
              <a:buNone/>
            </a:pPr>
            <a:r>
              <a:rPr lang="en-US" altLang="ja-JP" dirty="0"/>
              <a:t> </a:t>
            </a:r>
            <a:r>
              <a:rPr lang="ja-JP" altLang="en-US" dirty="0"/>
              <a:t>│  └ </a:t>
            </a:r>
            <a:r>
              <a:rPr lang="en-US" altLang="ja-JP" dirty="0"/>
              <a:t>style.css</a:t>
            </a:r>
            <a:br>
              <a:rPr lang="en-US" altLang="ja-JP" dirty="0"/>
            </a:br>
            <a:r>
              <a:rPr lang="ja-JP" altLang="en-US" dirty="0"/>
              <a:t> ├ </a:t>
            </a:r>
            <a:r>
              <a:rPr lang="en-US" altLang="ja-JP" dirty="0" err="1"/>
              <a:t>js</a:t>
            </a:r>
            <a:r>
              <a:rPr lang="en-US" altLang="ja-JP" dirty="0"/>
              <a:t>/</a:t>
            </a:r>
          </a:p>
          <a:p>
            <a:pPr marL="0" indent="0">
              <a:buNone/>
            </a:pPr>
            <a:r>
              <a:rPr lang="en-US" altLang="ja-JP" dirty="0"/>
              <a:t> </a:t>
            </a:r>
            <a:r>
              <a:rPr lang="ja-JP" altLang="en-US" dirty="0"/>
              <a:t>│</a:t>
            </a:r>
            <a:r>
              <a:rPr lang="en-US" altLang="ja-JP" dirty="0"/>
              <a:t>  ├ app.js</a:t>
            </a:r>
          </a:p>
          <a:p>
            <a:pPr marL="0" indent="0">
              <a:buNone/>
            </a:pPr>
            <a:r>
              <a:rPr lang="en-US" altLang="ja-JP" dirty="0"/>
              <a:t> </a:t>
            </a:r>
            <a:r>
              <a:rPr lang="ja-JP" altLang="en-US" dirty="0"/>
              <a:t>│</a:t>
            </a:r>
            <a:r>
              <a:rPr lang="en-US" altLang="ja-JP" dirty="0"/>
              <a:t>  ├</a:t>
            </a:r>
            <a:r>
              <a:rPr lang="ja-JP" altLang="en-US" dirty="0"/>
              <a:t> </a:t>
            </a:r>
            <a:r>
              <a:rPr lang="en-US" altLang="ja-JP" dirty="0"/>
              <a:t>controllers.js</a:t>
            </a:r>
          </a:p>
          <a:p>
            <a:pPr marL="0" indent="0">
              <a:buNone/>
            </a:pPr>
            <a:r>
              <a:rPr lang="en-US" altLang="ja-JP" dirty="0"/>
              <a:t> </a:t>
            </a:r>
            <a:r>
              <a:rPr lang="ja-JP" altLang="en-US" dirty="0"/>
              <a:t>│  └ </a:t>
            </a:r>
            <a:r>
              <a:rPr lang="en-US" altLang="ja-JP" dirty="0"/>
              <a:t>services.js</a:t>
            </a:r>
          </a:p>
          <a:p>
            <a:pPr marL="0" indent="0">
              <a:buNone/>
            </a:pPr>
            <a:r>
              <a:rPr lang="ja-JP" altLang="en-US" dirty="0"/>
              <a:t> ├ </a:t>
            </a:r>
            <a:r>
              <a:rPr lang="en-US" altLang="ja-JP" dirty="0"/>
              <a:t>html/</a:t>
            </a:r>
            <a:br>
              <a:rPr lang="en-US" altLang="ja-JP" dirty="0"/>
            </a:br>
            <a:r>
              <a:rPr lang="ja-JP" altLang="en-US" dirty="0"/>
              <a:t> │  ├ </a:t>
            </a:r>
            <a:r>
              <a:rPr lang="en-US" altLang="ja-JP" dirty="0"/>
              <a:t>completed_tasks.html</a:t>
            </a:r>
            <a:br>
              <a:rPr lang="en-US" altLang="ja-JP" dirty="0"/>
            </a:br>
            <a:r>
              <a:rPr lang="ja-JP" altLang="en-US" dirty="0"/>
              <a:t> │  ├ </a:t>
            </a:r>
            <a:r>
              <a:rPr lang="en-US" altLang="ja-JP" dirty="0"/>
              <a:t>details_task.html</a:t>
            </a:r>
          </a:p>
          <a:p>
            <a:pPr marL="0" indent="0">
              <a:buNone/>
            </a:pPr>
            <a:r>
              <a:rPr lang="en-US" altLang="ja-JP" dirty="0"/>
              <a:t> </a:t>
            </a:r>
            <a:r>
              <a:rPr lang="ja-JP" altLang="en-US" dirty="0"/>
              <a:t>│  ├ </a:t>
            </a:r>
            <a:r>
              <a:rPr lang="en-US" altLang="ja-JP" dirty="0"/>
              <a:t>menu.html</a:t>
            </a:r>
          </a:p>
          <a:p>
            <a:pPr marL="0" indent="0">
              <a:buNone/>
            </a:pPr>
            <a:r>
              <a:rPr lang="en-US" altLang="ja-JP" dirty="0"/>
              <a:t> </a:t>
            </a:r>
            <a:r>
              <a:rPr lang="ja-JP" altLang="en-US" dirty="0"/>
              <a:t>│</a:t>
            </a:r>
            <a:r>
              <a:rPr lang="en-US" altLang="ja-JP" dirty="0"/>
              <a:t>  ├ new_task.html</a:t>
            </a:r>
          </a:p>
          <a:p>
            <a:pPr marL="0" indent="0">
              <a:buNone/>
            </a:pPr>
            <a:r>
              <a:rPr lang="en-US" altLang="ja-JP" dirty="0"/>
              <a:t> </a:t>
            </a:r>
            <a:r>
              <a:rPr lang="ja-JP" altLang="en-US" dirty="0"/>
              <a:t>│  └ </a:t>
            </a:r>
            <a:r>
              <a:rPr lang="en-US" altLang="ja-JP" dirty="0"/>
              <a:t>pending_tasks.html</a:t>
            </a:r>
            <a:br>
              <a:rPr lang="en-US" altLang="ja-JP" dirty="0"/>
            </a:br>
            <a:r>
              <a:rPr lang="ja-JP" altLang="en-US" dirty="0"/>
              <a:t> ├ </a:t>
            </a:r>
            <a:r>
              <a:rPr lang="en-US" altLang="ja-JP" dirty="0"/>
              <a:t>lib/</a:t>
            </a:r>
            <a:br>
              <a:rPr lang="en-US" altLang="ja-JP" dirty="0"/>
            </a:br>
            <a:r>
              <a:rPr lang="en-US" altLang="ja-JP" dirty="0"/>
              <a:t> </a:t>
            </a:r>
            <a:r>
              <a:rPr lang="ja-JP" altLang="en-US" dirty="0"/>
              <a:t>│</a:t>
            </a:r>
            <a:r>
              <a:rPr lang="en-US" altLang="ja-JP" dirty="0"/>
              <a:t>  </a:t>
            </a:r>
            <a:r>
              <a:rPr lang="ja-JP" altLang="en-US" dirty="0"/>
              <a:t>└ </a:t>
            </a:r>
            <a:r>
              <a:rPr lang="en-US" altLang="ja-JP" dirty="0" err="1"/>
              <a:t>onsen</a:t>
            </a:r>
            <a:r>
              <a:rPr lang="en-US" altLang="ja-JP" dirty="0"/>
              <a:t>/</a:t>
            </a:r>
            <a:br>
              <a:rPr lang="en-US" altLang="ja-JP" dirty="0"/>
            </a:br>
            <a:r>
              <a:rPr lang="en-US" altLang="ja-JP" dirty="0"/>
              <a:t> </a:t>
            </a:r>
            <a:r>
              <a:rPr lang="ja-JP" altLang="en-US" dirty="0"/>
              <a:t>└ </a:t>
            </a:r>
            <a:r>
              <a:rPr lang="en-US" altLang="ja-JP" dirty="0"/>
              <a:t>index.html</a:t>
            </a:r>
          </a:p>
        </p:txBody>
      </p:sp>
    </p:spTree>
    <p:extLst>
      <p:ext uri="{BB962C8B-B14F-4D97-AF65-F5344CB8AC3E}">
        <p14:creationId xmlns:p14="http://schemas.microsoft.com/office/powerpoint/2010/main" val="3726142712"/>
      </p:ext>
    </p:extLst>
  </p:cSld>
  <p:clrMapOvr>
    <a:masterClrMapping/>
  </p:clrMapOvr>
  <p:transition>
    <p:wipe dir="r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2C962FF-075D-459D-B247-F20D246DE4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/>
              <a:t>プロジェクトの構成</a:t>
            </a: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1E6A675A-39FA-4C7C-8158-425CFF7131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246D9DF-FDB0-482B-9EFF-A7D65879A2C8}" type="slidenum">
              <a:rPr lang="en-US" altLang="en-US" smtClean="0"/>
              <a:pPr>
                <a:defRPr/>
              </a:pPr>
              <a:t>10</a:t>
            </a:fld>
            <a:endParaRPr lang="en-US" altLang="en-US"/>
          </a:p>
        </p:txBody>
      </p:sp>
      <p:sp>
        <p:nvSpPr>
          <p:cNvPr id="6" name="コンテンツ プレースホルダー 2">
            <a:extLst>
              <a:ext uri="{FF2B5EF4-FFF2-40B4-BE49-F238E27FC236}">
                <a16:creationId xmlns:a16="http://schemas.microsoft.com/office/drawing/2014/main" id="{9F346FB5-D82F-420E-BAFE-133A9D4BAC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84312"/>
            <a:ext cx="8291513" cy="4933019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altLang="ja-JP" dirty="0"/>
              <a:t>www/</a:t>
            </a:r>
            <a:br>
              <a:rPr lang="en-US" altLang="ja-JP" dirty="0"/>
            </a:br>
            <a:r>
              <a:rPr lang="ja-JP" altLang="en-US" dirty="0"/>
              <a:t> ├ </a:t>
            </a:r>
            <a:r>
              <a:rPr lang="en-US" altLang="ja-JP" dirty="0" err="1"/>
              <a:t>css</a:t>
            </a:r>
            <a:r>
              <a:rPr lang="en-US" altLang="ja-JP" dirty="0"/>
              <a:t>/</a:t>
            </a:r>
          </a:p>
          <a:p>
            <a:pPr marL="0" indent="0">
              <a:buNone/>
            </a:pPr>
            <a:r>
              <a:rPr lang="en-US" altLang="ja-JP" dirty="0"/>
              <a:t> </a:t>
            </a:r>
            <a:r>
              <a:rPr lang="ja-JP" altLang="en-US" dirty="0"/>
              <a:t>│  └ </a:t>
            </a:r>
            <a:r>
              <a:rPr lang="en-US" altLang="ja-JP" dirty="0"/>
              <a:t>style.css</a:t>
            </a:r>
            <a:br>
              <a:rPr lang="en-US" altLang="ja-JP" dirty="0"/>
            </a:br>
            <a:r>
              <a:rPr lang="ja-JP" altLang="en-US" dirty="0"/>
              <a:t> ├ </a:t>
            </a:r>
            <a:r>
              <a:rPr lang="en-US" altLang="ja-JP" dirty="0" err="1"/>
              <a:t>js</a:t>
            </a:r>
            <a:r>
              <a:rPr lang="en-US" altLang="ja-JP" dirty="0"/>
              <a:t>/</a:t>
            </a:r>
          </a:p>
          <a:p>
            <a:pPr marL="0" indent="0">
              <a:buNone/>
            </a:pPr>
            <a:r>
              <a:rPr lang="en-US" altLang="ja-JP" dirty="0"/>
              <a:t> </a:t>
            </a:r>
            <a:r>
              <a:rPr lang="ja-JP" altLang="en-US" dirty="0"/>
              <a:t>│</a:t>
            </a:r>
            <a:r>
              <a:rPr lang="en-US" altLang="ja-JP" dirty="0"/>
              <a:t>  ├ app.js</a:t>
            </a:r>
          </a:p>
          <a:p>
            <a:pPr marL="0" indent="0">
              <a:buNone/>
            </a:pPr>
            <a:r>
              <a:rPr lang="en-US" altLang="ja-JP" dirty="0"/>
              <a:t> </a:t>
            </a:r>
            <a:r>
              <a:rPr lang="ja-JP" altLang="en-US" dirty="0"/>
              <a:t>│</a:t>
            </a:r>
            <a:r>
              <a:rPr lang="en-US" altLang="ja-JP" dirty="0"/>
              <a:t>  ├</a:t>
            </a:r>
            <a:r>
              <a:rPr lang="ja-JP" altLang="en-US" dirty="0"/>
              <a:t> </a:t>
            </a:r>
            <a:r>
              <a:rPr lang="en-US" altLang="ja-JP" dirty="0"/>
              <a:t>controllers.js</a:t>
            </a:r>
          </a:p>
          <a:p>
            <a:pPr marL="0" indent="0">
              <a:buNone/>
            </a:pPr>
            <a:r>
              <a:rPr lang="en-US" altLang="ja-JP" dirty="0"/>
              <a:t> </a:t>
            </a:r>
            <a:r>
              <a:rPr lang="ja-JP" altLang="en-US" dirty="0"/>
              <a:t>│  └ </a:t>
            </a:r>
            <a:r>
              <a:rPr lang="en-US" altLang="ja-JP" dirty="0"/>
              <a:t>services.js</a:t>
            </a:r>
          </a:p>
          <a:p>
            <a:pPr marL="0" indent="0">
              <a:buNone/>
            </a:pPr>
            <a:r>
              <a:rPr lang="ja-JP" altLang="en-US" dirty="0"/>
              <a:t> ├ </a:t>
            </a:r>
            <a:r>
              <a:rPr lang="en-US" altLang="ja-JP" dirty="0"/>
              <a:t>html/</a:t>
            </a:r>
            <a:br>
              <a:rPr lang="en-US" altLang="ja-JP" dirty="0"/>
            </a:br>
            <a:r>
              <a:rPr lang="ja-JP" altLang="en-US" dirty="0"/>
              <a:t> │  ├ </a:t>
            </a:r>
            <a:r>
              <a:rPr lang="en-US" altLang="ja-JP" dirty="0"/>
              <a:t>completed_tasks.html</a:t>
            </a:r>
            <a:br>
              <a:rPr lang="en-US" altLang="ja-JP" dirty="0"/>
            </a:br>
            <a:r>
              <a:rPr lang="ja-JP" altLang="en-US" dirty="0"/>
              <a:t> │  ├ </a:t>
            </a:r>
            <a:r>
              <a:rPr lang="en-US" altLang="ja-JP" dirty="0"/>
              <a:t>details_task.html</a:t>
            </a:r>
          </a:p>
          <a:p>
            <a:pPr marL="0" indent="0">
              <a:buNone/>
            </a:pPr>
            <a:r>
              <a:rPr lang="en-US" altLang="ja-JP" dirty="0"/>
              <a:t> </a:t>
            </a:r>
            <a:r>
              <a:rPr lang="ja-JP" altLang="en-US" dirty="0"/>
              <a:t>│  ├ </a:t>
            </a:r>
            <a:r>
              <a:rPr lang="en-US" altLang="ja-JP" dirty="0"/>
              <a:t>menu.html</a:t>
            </a:r>
          </a:p>
          <a:p>
            <a:pPr marL="0" indent="0">
              <a:buNone/>
            </a:pPr>
            <a:r>
              <a:rPr lang="en-US" altLang="ja-JP" dirty="0"/>
              <a:t> </a:t>
            </a:r>
            <a:r>
              <a:rPr lang="ja-JP" altLang="en-US" dirty="0"/>
              <a:t>│</a:t>
            </a:r>
            <a:r>
              <a:rPr lang="en-US" altLang="ja-JP" dirty="0"/>
              <a:t>  ├ new_task.html</a:t>
            </a:r>
          </a:p>
          <a:p>
            <a:pPr marL="0" indent="0">
              <a:buNone/>
            </a:pPr>
            <a:r>
              <a:rPr lang="en-US" altLang="ja-JP" dirty="0"/>
              <a:t> </a:t>
            </a:r>
            <a:r>
              <a:rPr lang="ja-JP" altLang="en-US" dirty="0"/>
              <a:t>│  └ </a:t>
            </a:r>
            <a:r>
              <a:rPr lang="en-US" altLang="ja-JP" dirty="0"/>
              <a:t>pending_tasks.html</a:t>
            </a:r>
            <a:br>
              <a:rPr lang="en-US" altLang="ja-JP" dirty="0"/>
            </a:br>
            <a:r>
              <a:rPr lang="ja-JP" altLang="en-US" dirty="0"/>
              <a:t> ├ </a:t>
            </a:r>
            <a:r>
              <a:rPr lang="en-US" altLang="ja-JP" dirty="0"/>
              <a:t>lib/</a:t>
            </a:r>
            <a:br>
              <a:rPr lang="en-US" altLang="ja-JP" dirty="0"/>
            </a:br>
            <a:r>
              <a:rPr lang="en-US" altLang="ja-JP" dirty="0"/>
              <a:t> </a:t>
            </a:r>
            <a:r>
              <a:rPr lang="ja-JP" altLang="en-US" dirty="0"/>
              <a:t>│</a:t>
            </a:r>
            <a:r>
              <a:rPr lang="en-US" altLang="ja-JP" dirty="0"/>
              <a:t>  </a:t>
            </a:r>
            <a:r>
              <a:rPr lang="ja-JP" altLang="en-US" dirty="0"/>
              <a:t>└ </a:t>
            </a:r>
            <a:r>
              <a:rPr lang="en-US" altLang="ja-JP" dirty="0" err="1"/>
              <a:t>onsen</a:t>
            </a:r>
            <a:r>
              <a:rPr lang="en-US" altLang="ja-JP" dirty="0"/>
              <a:t>/</a:t>
            </a:r>
            <a:br>
              <a:rPr lang="en-US" altLang="ja-JP" dirty="0"/>
            </a:br>
            <a:r>
              <a:rPr lang="en-US" altLang="ja-JP" dirty="0"/>
              <a:t> </a:t>
            </a:r>
            <a:r>
              <a:rPr lang="ja-JP" altLang="en-US" dirty="0"/>
              <a:t>└ </a:t>
            </a:r>
            <a:r>
              <a:rPr lang="en-US" altLang="ja-JP" dirty="0">
                <a:solidFill>
                  <a:srgbClr val="FF0000"/>
                </a:solidFill>
              </a:rPr>
              <a:t>index.html</a:t>
            </a:r>
          </a:p>
        </p:txBody>
      </p:sp>
    </p:spTree>
    <p:extLst>
      <p:ext uri="{BB962C8B-B14F-4D97-AF65-F5344CB8AC3E}">
        <p14:creationId xmlns:p14="http://schemas.microsoft.com/office/powerpoint/2010/main" val="2503718034"/>
      </p:ext>
    </p:extLst>
  </p:cSld>
  <p:clrMapOvr>
    <a:masterClrMapping/>
  </p:clrMapOvr>
  <p:transition>
    <p:wipe dir="r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2C962FF-075D-459D-B247-F20D246DE4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App </a:t>
            </a:r>
            <a:r>
              <a:rPr lang="en-US" altLang="ja-JP" dirty="0" err="1"/>
              <a:t>structure:HTML</a:t>
            </a:r>
            <a:r>
              <a:rPr lang="ja-JP" altLang="en-US" dirty="0"/>
              <a:t>①</a:t>
            </a:r>
            <a:endParaRPr lang="en-US" altLang="ja-JP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51F262E5-4745-456C-8455-EDDC356C9A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ja-JP" dirty="0"/>
              <a:t>index.html</a:t>
            </a:r>
            <a:r>
              <a:rPr lang="ja-JP" altLang="en-US" dirty="0"/>
              <a:t>内のすべてのナビゲーションコンポーネントの要素は</a:t>
            </a:r>
            <a:r>
              <a:rPr lang="en-US" altLang="ja-JP" dirty="0" err="1"/>
              <a:t>ons</a:t>
            </a:r>
            <a:r>
              <a:rPr lang="en-US" altLang="ja-JP" dirty="0"/>
              <a:t>-template</a:t>
            </a:r>
            <a:r>
              <a:rPr lang="ja-JP" altLang="en-US" dirty="0"/>
              <a:t>で定義されている</a:t>
            </a:r>
            <a:endParaRPr lang="en-US" altLang="ja-JP" dirty="0"/>
          </a:p>
          <a:p>
            <a:pPr lvl="1"/>
            <a:r>
              <a:rPr kumimoji="1" lang="en-US" altLang="ja-JP" dirty="0" err="1"/>
              <a:t>ons</a:t>
            </a:r>
            <a:r>
              <a:rPr kumimoji="1" lang="en-US" altLang="ja-JP" dirty="0"/>
              <a:t>-navigator</a:t>
            </a:r>
          </a:p>
          <a:p>
            <a:pPr lvl="1"/>
            <a:r>
              <a:rPr kumimoji="1" lang="en-US" altLang="ja-JP" dirty="0" err="1"/>
              <a:t>ons</a:t>
            </a:r>
            <a:r>
              <a:rPr kumimoji="1" lang="en-US" altLang="ja-JP" dirty="0"/>
              <a:t>-splitter </a:t>
            </a:r>
          </a:p>
          <a:p>
            <a:pPr lvl="1"/>
            <a:r>
              <a:rPr kumimoji="1" lang="en-US" altLang="ja-JP" dirty="0" err="1"/>
              <a:t>ons-tabbar</a:t>
            </a:r>
            <a:endParaRPr kumimoji="1" lang="ja-JP" altLang="en-US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1E6A675A-39FA-4C7C-8158-425CFF7131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246D9DF-FDB0-482B-9EFF-A7D65879A2C8}" type="slidenum">
              <a:rPr lang="en-US" altLang="en-US" smtClean="0"/>
              <a:pPr>
                <a:defRPr/>
              </a:pPr>
              <a:t>11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63335050"/>
      </p:ext>
    </p:extLst>
  </p:cSld>
  <p:clrMapOvr>
    <a:masterClrMapping/>
  </p:clrMapOvr>
  <p:transition>
    <p:wipe dir="r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2C962FF-075D-459D-B247-F20D246DE4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App </a:t>
            </a:r>
            <a:r>
              <a:rPr lang="en-US" altLang="ja-JP" dirty="0" err="1"/>
              <a:t>structure:HTML</a:t>
            </a:r>
            <a:r>
              <a:rPr lang="ja-JP" altLang="en-US" dirty="0"/>
              <a:t>②</a:t>
            </a:r>
            <a:endParaRPr lang="en-US" altLang="ja-JP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51F262E5-4745-456C-8455-EDDC356C9A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84313"/>
            <a:ext cx="8471284" cy="4608512"/>
          </a:xfrm>
        </p:spPr>
        <p:txBody>
          <a:bodyPr/>
          <a:lstStyle/>
          <a:p>
            <a:r>
              <a:rPr kumimoji="1" lang="en-US" altLang="ja-JP" dirty="0"/>
              <a:t>TODO</a:t>
            </a:r>
            <a:r>
              <a:rPr kumimoji="1" lang="ja-JP" altLang="en-US" dirty="0"/>
              <a:t>アプリに必要なもの</a:t>
            </a:r>
            <a:br>
              <a:rPr kumimoji="1" lang="en-US" altLang="ja-JP" dirty="0"/>
            </a:br>
            <a:endParaRPr kumimoji="1" lang="en-US" altLang="ja-JP" sz="800" dirty="0"/>
          </a:p>
          <a:p>
            <a:pPr lvl="1"/>
            <a:r>
              <a:rPr lang="ja-JP" altLang="en-US" dirty="0">
                <a:latin typeface="+mn-ea"/>
                <a:ea typeface="+mn-ea"/>
              </a:rPr>
              <a:t>タブバーで仕切られた</a:t>
            </a:r>
            <a:r>
              <a:rPr lang="en-US" altLang="ja-JP" dirty="0">
                <a:latin typeface="+mn-ea"/>
                <a:ea typeface="+mn-ea"/>
              </a:rPr>
              <a:t>pending tasks </a:t>
            </a:r>
            <a:r>
              <a:rPr lang="ja-JP" altLang="en-US" dirty="0">
                <a:latin typeface="+mn-ea"/>
                <a:ea typeface="+mn-ea"/>
              </a:rPr>
              <a:t>と</a:t>
            </a:r>
            <a:r>
              <a:rPr lang="en-US" altLang="ja-JP" dirty="0">
                <a:latin typeface="+mn-ea"/>
                <a:ea typeface="+mn-ea"/>
              </a:rPr>
              <a:t>completed tasks</a:t>
            </a:r>
            <a:r>
              <a:rPr lang="ja-JP" altLang="en-US" dirty="0">
                <a:latin typeface="+mn-ea"/>
                <a:ea typeface="+mn-ea"/>
              </a:rPr>
              <a:t>のリスト</a:t>
            </a:r>
            <a:endParaRPr lang="en-US" altLang="ja-JP" dirty="0">
              <a:latin typeface="+mn-ea"/>
              <a:ea typeface="+mn-ea"/>
            </a:endParaRPr>
          </a:p>
          <a:p>
            <a:pPr lvl="1"/>
            <a:endParaRPr lang="en-US" altLang="ja-JP" sz="800" dirty="0">
              <a:latin typeface="+mn-ea"/>
              <a:ea typeface="+mn-ea"/>
            </a:endParaRPr>
          </a:p>
          <a:p>
            <a:pPr lvl="1"/>
            <a:r>
              <a:rPr lang="ja-JP" altLang="en-US" dirty="0"/>
              <a:t>タスクのフィルタリングに使用するカテゴリのリスト</a:t>
            </a:r>
            <a:r>
              <a:rPr lang="en-US" altLang="ja-JP" dirty="0"/>
              <a:t>(</a:t>
            </a:r>
            <a:r>
              <a:rPr lang="ja-JP" altLang="en-US" dirty="0"/>
              <a:t>メニューに配置</a:t>
            </a:r>
            <a:r>
              <a:rPr lang="en-US" altLang="ja-JP" dirty="0"/>
              <a:t>)</a:t>
            </a:r>
          </a:p>
          <a:p>
            <a:pPr lvl="1"/>
            <a:endParaRPr kumimoji="1" lang="en-US" altLang="ja-JP" sz="800" dirty="0">
              <a:latin typeface="+mn-ea"/>
              <a:ea typeface="+mn-ea"/>
            </a:endParaRPr>
          </a:p>
          <a:p>
            <a:pPr lvl="1"/>
            <a:r>
              <a:rPr lang="ja-JP" altLang="en-US" dirty="0"/>
              <a:t>新しいタスクを追加できるページ</a:t>
            </a:r>
            <a:endParaRPr lang="en-US" altLang="ja-JP" dirty="0"/>
          </a:p>
          <a:p>
            <a:pPr lvl="1"/>
            <a:endParaRPr lang="en-US" altLang="ja-JP" sz="800" dirty="0"/>
          </a:p>
          <a:p>
            <a:pPr lvl="1"/>
            <a:r>
              <a:rPr lang="ja-JP" altLang="en-US" dirty="0"/>
              <a:t>既存のタスクを変更し詳細を確認できるページ</a:t>
            </a:r>
            <a:endParaRPr kumimoji="1" lang="ja-JP" altLang="en-US" dirty="0">
              <a:latin typeface="+mn-ea"/>
              <a:ea typeface="+mn-ea"/>
            </a:endParaRP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1E6A675A-39FA-4C7C-8158-425CFF7131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246D9DF-FDB0-482B-9EFF-A7D65879A2C8}" type="slidenum">
              <a:rPr lang="en-US" altLang="en-US" smtClean="0"/>
              <a:pPr>
                <a:defRPr/>
              </a:pPr>
              <a:t>12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8846254"/>
      </p:ext>
    </p:extLst>
  </p:cSld>
  <p:clrMapOvr>
    <a:masterClrMapping/>
  </p:clrMapOvr>
  <p:transition>
    <p:wipe dir="r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2C962FF-075D-459D-B247-F20D246DE4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 err="1"/>
              <a:t>Tabbar</a:t>
            </a:r>
            <a:endParaRPr lang="en-US" altLang="ja-JP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51F262E5-4745-456C-8455-EDDC356C9A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84313"/>
            <a:ext cx="8471284" cy="4608512"/>
          </a:xfrm>
        </p:spPr>
        <p:txBody>
          <a:bodyPr/>
          <a:lstStyle/>
          <a:p>
            <a:r>
              <a:rPr kumimoji="1" lang="ja-JP" altLang="en-US" dirty="0">
                <a:latin typeface="+mn-ea"/>
              </a:rPr>
              <a:t>最下層のナビゲーションコンポーネント</a:t>
            </a:r>
            <a:endParaRPr kumimoji="1" lang="en-US" altLang="ja-JP" dirty="0">
              <a:latin typeface="+mn-ea"/>
              <a:ea typeface="+mn-ea"/>
            </a:endParaRPr>
          </a:p>
          <a:p>
            <a:r>
              <a:rPr kumimoji="1" lang="ja-JP" altLang="en-US" dirty="0">
                <a:latin typeface="+mn-ea"/>
              </a:rPr>
              <a:t>保留リストと完了リストを分離</a:t>
            </a:r>
            <a:endParaRPr kumimoji="1" lang="en-US" altLang="ja-JP" dirty="0">
              <a:latin typeface="+mn-ea"/>
            </a:endParaRP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1E6A675A-39FA-4C7C-8158-425CFF7131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246D9DF-FDB0-482B-9EFF-A7D65879A2C8}" type="slidenum">
              <a:rPr lang="en-US" altLang="en-US" smtClean="0"/>
              <a:pPr>
                <a:defRPr/>
              </a:pPr>
              <a:t>13</a:t>
            </a:fld>
            <a:endParaRPr lang="en-US" altLang="en-US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287A0181-13C0-4CC7-B39D-30E387AAA400}"/>
              </a:ext>
            </a:extLst>
          </p:cNvPr>
          <p:cNvSpPr txBox="1"/>
          <p:nvPr/>
        </p:nvSpPr>
        <p:spPr>
          <a:xfrm>
            <a:off x="160962" y="3032956"/>
            <a:ext cx="8883987" cy="3416320"/>
          </a:xfrm>
          <a:prstGeom prst="rect">
            <a:avLst/>
          </a:prstGeom>
          <a:solidFill>
            <a:schemeClr val="bg2">
              <a:lumMod val="10000"/>
            </a:schemeClr>
          </a:solidFill>
        </p:spPr>
        <p:txBody>
          <a:bodyPr wrap="square" rtlCol="0">
            <a:spAutoFit/>
          </a:bodyPr>
          <a:lstStyle/>
          <a:p>
            <a:r>
              <a:rPr kumimoji="1" lang="en-US" altLang="ja-JP" dirty="0">
                <a:solidFill>
                  <a:schemeClr val="tx2"/>
                </a:solidFill>
                <a:latin typeface="+mj-lt"/>
              </a:rPr>
              <a:t>&lt;</a:t>
            </a:r>
            <a:r>
              <a:rPr kumimoji="1" lang="en-US" altLang="ja-JP" dirty="0" err="1">
                <a:solidFill>
                  <a:schemeClr val="tx2"/>
                </a:solidFill>
                <a:latin typeface="+mj-lt"/>
              </a:rPr>
              <a:t>ons</a:t>
            </a:r>
            <a:r>
              <a:rPr kumimoji="1" lang="en-US" altLang="ja-JP" dirty="0">
                <a:solidFill>
                  <a:schemeClr val="tx2"/>
                </a:solidFill>
                <a:latin typeface="+mj-lt"/>
              </a:rPr>
              <a:t>-template id="tabbar.html"&gt;</a:t>
            </a:r>
          </a:p>
          <a:p>
            <a:r>
              <a:rPr kumimoji="1" lang="en-US" altLang="ja-JP" dirty="0">
                <a:solidFill>
                  <a:schemeClr val="tx2"/>
                </a:solidFill>
                <a:latin typeface="+mj-lt"/>
              </a:rPr>
              <a:t>  &lt;</a:t>
            </a:r>
            <a:r>
              <a:rPr kumimoji="1" lang="en-US" altLang="ja-JP" dirty="0" err="1">
                <a:solidFill>
                  <a:schemeClr val="tx2"/>
                </a:solidFill>
                <a:latin typeface="+mj-lt"/>
              </a:rPr>
              <a:t>ons</a:t>
            </a:r>
            <a:r>
              <a:rPr kumimoji="1" lang="en-US" altLang="ja-JP" dirty="0">
                <a:solidFill>
                  <a:schemeClr val="tx2"/>
                </a:solidFill>
                <a:latin typeface="+mj-lt"/>
              </a:rPr>
              <a:t>-page id="</a:t>
            </a:r>
            <a:r>
              <a:rPr kumimoji="1" lang="en-US" altLang="ja-JP" dirty="0" err="1">
                <a:solidFill>
                  <a:schemeClr val="tx2"/>
                </a:solidFill>
                <a:latin typeface="+mj-lt"/>
              </a:rPr>
              <a:t>tabbarPage</a:t>
            </a:r>
            <a:r>
              <a:rPr kumimoji="1" lang="en-US" altLang="ja-JP" dirty="0">
                <a:solidFill>
                  <a:schemeClr val="tx2"/>
                </a:solidFill>
                <a:latin typeface="+mj-lt"/>
              </a:rPr>
              <a:t>"&gt;</a:t>
            </a:r>
          </a:p>
          <a:p>
            <a:r>
              <a:rPr kumimoji="1" lang="en-US" altLang="ja-JP" dirty="0">
                <a:solidFill>
                  <a:schemeClr val="tx2"/>
                </a:solidFill>
                <a:latin typeface="+mj-lt"/>
              </a:rPr>
              <a:t>    ...</a:t>
            </a:r>
          </a:p>
          <a:p>
            <a:endParaRPr kumimoji="1" lang="en-US" altLang="ja-JP" dirty="0">
              <a:solidFill>
                <a:schemeClr val="tx2"/>
              </a:solidFill>
              <a:latin typeface="+mj-lt"/>
            </a:endParaRPr>
          </a:p>
          <a:p>
            <a:r>
              <a:rPr kumimoji="1" lang="en-US" altLang="ja-JP" dirty="0">
                <a:solidFill>
                  <a:schemeClr val="tx2"/>
                </a:solidFill>
                <a:latin typeface="+mj-lt"/>
              </a:rPr>
              <a:t>    &lt;</a:t>
            </a:r>
            <a:r>
              <a:rPr kumimoji="1" lang="en-US" altLang="ja-JP" dirty="0" err="1">
                <a:solidFill>
                  <a:srgbClr val="FF0000"/>
                </a:solidFill>
                <a:latin typeface="+mj-lt"/>
              </a:rPr>
              <a:t>ons-tabbar</a:t>
            </a:r>
            <a:r>
              <a:rPr kumimoji="1" lang="en-US" altLang="ja-JP" dirty="0">
                <a:solidFill>
                  <a:schemeClr val="tx2"/>
                </a:solidFill>
                <a:latin typeface="+mj-lt"/>
              </a:rPr>
              <a:t> id="</a:t>
            </a:r>
            <a:r>
              <a:rPr kumimoji="1" lang="en-US" altLang="ja-JP" dirty="0" err="1">
                <a:solidFill>
                  <a:schemeClr val="tx2"/>
                </a:solidFill>
                <a:latin typeface="+mj-lt"/>
              </a:rPr>
              <a:t>myTabbar</a:t>
            </a:r>
            <a:r>
              <a:rPr kumimoji="1" lang="en-US" altLang="ja-JP" dirty="0">
                <a:solidFill>
                  <a:schemeClr val="tx2"/>
                </a:solidFill>
                <a:latin typeface="+mj-lt"/>
              </a:rPr>
              <a:t>" position="auto"&gt;</a:t>
            </a:r>
          </a:p>
          <a:p>
            <a:r>
              <a:rPr kumimoji="1" lang="en-US" altLang="ja-JP" dirty="0">
                <a:solidFill>
                  <a:schemeClr val="tx2"/>
                </a:solidFill>
                <a:latin typeface="+mj-lt"/>
              </a:rPr>
              <a:t>      &lt;</a:t>
            </a:r>
            <a:r>
              <a:rPr kumimoji="1" lang="en-US" altLang="ja-JP" dirty="0" err="1">
                <a:solidFill>
                  <a:schemeClr val="tx2"/>
                </a:solidFill>
                <a:latin typeface="+mj-lt"/>
              </a:rPr>
              <a:t>ons</a:t>
            </a:r>
            <a:r>
              <a:rPr kumimoji="1" lang="en-US" altLang="ja-JP" dirty="0">
                <a:solidFill>
                  <a:schemeClr val="tx2"/>
                </a:solidFill>
                <a:latin typeface="+mj-lt"/>
              </a:rPr>
              <a:t>-tab page="html/pending_tasks.html" label="Pending" active&gt;</a:t>
            </a:r>
          </a:p>
          <a:p>
            <a:r>
              <a:rPr kumimoji="1" lang="en-US" altLang="ja-JP" dirty="0">
                <a:solidFill>
                  <a:schemeClr val="tx2"/>
                </a:solidFill>
                <a:latin typeface="+mj-lt"/>
              </a:rPr>
              <a:t>      &lt;/</a:t>
            </a:r>
            <a:r>
              <a:rPr kumimoji="1" lang="en-US" altLang="ja-JP" dirty="0" err="1">
                <a:solidFill>
                  <a:schemeClr val="tx2"/>
                </a:solidFill>
                <a:latin typeface="+mj-lt"/>
              </a:rPr>
              <a:t>ons</a:t>
            </a:r>
            <a:r>
              <a:rPr kumimoji="1" lang="en-US" altLang="ja-JP" dirty="0">
                <a:solidFill>
                  <a:schemeClr val="tx2"/>
                </a:solidFill>
                <a:latin typeface="+mj-lt"/>
              </a:rPr>
              <a:t>-tab&gt;</a:t>
            </a:r>
          </a:p>
          <a:p>
            <a:r>
              <a:rPr kumimoji="1" lang="en-US" altLang="ja-JP" dirty="0">
                <a:solidFill>
                  <a:schemeClr val="tx2"/>
                </a:solidFill>
                <a:latin typeface="+mj-lt"/>
              </a:rPr>
              <a:t>      &lt;</a:t>
            </a:r>
            <a:r>
              <a:rPr kumimoji="1" lang="en-US" altLang="ja-JP" dirty="0" err="1">
                <a:solidFill>
                  <a:schemeClr val="tx2"/>
                </a:solidFill>
                <a:latin typeface="+mj-lt"/>
              </a:rPr>
              <a:t>ons</a:t>
            </a:r>
            <a:r>
              <a:rPr kumimoji="1" lang="en-US" altLang="ja-JP" dirty="0">
                <a:solidFill>
                  <a:schemeClr val="tx2"/>
                </a:solidFill>
                <a:latin typeface="+mj-lt"/>
              </a:rPr>
              <a:t>-tab page="html/completed_tasks.html" label="Completed"&gt;</a:t>
            </a:r>
          </a:p>
          <a:p>
            <a:r>
              <a:rPr kumimoji="1" lang="en-US" altLang="ja-JP" dirty="0">
                <a:solidFill>
                  <a:schemeClr val="tx2"/>
                </a:solidFill>
                <a:latin typeface="+mj-lt"/>
              </a:rPr>
              <a:t>      &lt;/</a:t>
            </a:r>
            <a:r>
              <a:rPr kumimoji="1" lang="en-US" altLang="ja-JP" dirty="0" err="1">
                <a:solidFill>
                  <a:schemeClr val="tx2"/>
                </a:solidFill>
                <a:latin typeface="+mj-lt"/>
              </a:rPr>
              <a:t>ons</a:t>
            </a:r>
            <a:r>
              <a:rPr kumimoji="1" lang="en-US" altLang="ja-JP" dirty="0">
                <a:solidFill>
                  <a:schemeClr val="tx2"/>
                </a:solidFill>
                <a:latin typeface="+mj-lt"/>
              </a:rPr>
              <a:t>-tab&gt;</a:t>
            </a:r>
          </a:p>
          <a:p>
            <a:r>
              <a:rPr kumimoji="1" lang="en-US" altLang="ja-JP" dirty="0">
                <a:solidFill>
                  <a:schemeClr val="tx2"/>
                </a:solidFill>
                <a:latin typeface="+mj-lt"/>
              </a:rPr>
              <a:t>    &lt;</a:t>
            </a:r>
            <a:r>
              <a:rPr kumimoji="1" lang="en-US" altLang="ja-JP" dirty="0">
                <a:solidFill>
                  <a:srgbClr val="FF0000"/>
                </a:solidFill>
                <a:latin typeface="+mj-lt"/>
              </a:rPr>
              <a:t>/</a:t>
            </a:r>
            <a:r>
              <a:rPr kumimoji="1" lang="en-US" altLang="ja-JP" dirty="0" err="1">
                <a:solidFill>
                  <a:srgbClr val="FF0000"/>
                </a:solidFill>
                <a:latin typeface="+mj-lt"/>
              </a:rPr>
              <a:t>ons-tabbar</a:t>
            </a:r>
            <a:r>
              <a:rPr kumimoji="1" lang="en-US" altLang="ja-JP" dirty="0">
                <a:solidFill>
                  <a:schemeClr val="tx2"/>
                </a:solidFill>
                <a:latin typeface="+mj-lt"/>
              </a:rPr>
              <a:t>&gt;</a:t>
            </a:r>
          </a:p>
          <a:p>
            <a:r>
              <a:rPr kumimoji="1" lang="en-US" altLang="ja-JP" dirty="0">
                <a:solidFill>
                  <a:schemeClr val="tx2"/>
                </a:solidFill>
                <a:latin typeface="+mj-lt"/>
              </a:rPr>
              <a:t>  &lt;/</a:t>
            </a:r>
            <a:r>
              <a:rPr kumimoji="1" lang="en-US" altLang="ja-JP" dirty="0" err="1">
                <a:solidFill>
                  <a:schemeClr val="tx2"/>
                </a:solidFill>
                <a:latin typeface="+mj-lt"/>
              </a:rPr>
              <a:t>ons</a:t>
            </a:r>
            <a:r>
              <a:rPr kumimoji="1" lang="en-US" altLang="ja-JP" dirty="0">
                <a:solidFill>
                  <a:schemeClr val="tx2"/>
                </a:solidFill>
                <a:latin typeface="+mj-lt"/>
              </a:rPr>
              <a:t>-page&gt;</a:t>
            </a:r>
          </a:p>
          <a:p>
            <a:r>
              <a:rPr kumimoji="1" lang="en-US" altLang="ja-JP" dirty="0">
                <a:solidFill>
                  <a:schemeClr val="tx2"/>
                </a:solidFill>
                <a:latin typeface="+mj-lt"/>
              </a:rPr>
              <a:t>&lt;/</a:t>
            </a:r>
            <a:r>
              <a:rPr kumimoji="1" lang="en-US" altLang="ja-JP" dirty="0" err="1">
                <a:solidFill>
                  <a:schemeClr val="tx2"/>
                </a:solidFill>
                <a:latin typeface="+mj-lt"/>
              </a:rPr>
              <a:t>ons</a:t>
            </a:r>
            <a:r>
              <a:rPr kumimoji="1" lang="en-US" altLang="ja-JP" dirty="0">
                <a:solidFill>
                  <a:schemeClr val="tx2"/>
                </a:solidFill>
                <a:latin typeface="+mj-lt"/>
              </a:rPr>
              <a:t>-template&gt;</a:t>
            </a:r>
            <a:endParaRPr kumimoji="1" lang="ja-JP" altLang="en-US" dirty="0">
              <a:solidFill>
                <a:schemeClr val="tx2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122699941"/>
      </p:ext>
    </p:extLst>
  </p:cSld>
  <p:clrMapOvr>
    <a:masterClrMapping/>
  </p:clrMapOvr>
  <p:transition>
    <p:wipe dir="r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2C962FF-075D-459D-B247-F20D246DE4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Splitter (menu)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51F262E5-4745-456C-8455-EDDC356C9A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84313"/>
            <a:ext cx="8471284" cy="4608512"/>
          </a:xfrm>
        </p:spPr>
        <p:txBody>
          <a:bodyPr/>
          <a:lstStyle/>
          <a:p>
            <a:r>
              <a:rPr lang="ja-JP" altLang="en-US" dirty="0"/>
              <a:t>上記</a:t>
            </a:r>
            <a:r>
              <a:rPr lang="en-US" altLang="ja-JP" dirty="0"/>
              <a:t>2</a:t>
            </a:r>
            <a:r>
              <a:rPr lang="ja-JP" altLang="en-US" dirty="0"/>
              <a:t>リストの共通メニュー</a:t>
            </a:r>
            <a:endParaRPr lang="en-US" altLang="ja-JP" dirty="0"/>
          </a:p>
          <a:p>
            <a:r>
              <a:rPr kumimoji="1" lang="en-US" altLang="ja-JP" dirty="0" err="1">
                <a:latin typeface="+mn-ea"/>
              </a:rPr>
              <a:t>ons</a:t>
            </a:r>
            <a:r>
              <a:rPr kumimoji="1" lang="en-US" altLang="ja-JP" dirty="0">
                <a:latin typeface="+mn-ea"/>
              </a:rPr>
              <a:t>-splitter</a:t>
            </a:r>
            <a:r>
              <a:rPr kumimoji="1" lang="ja-JP" altLang="en-US" dirty="0">
                <a:latin typeface="+mn-ea"/>
              </a:rPr>
              <a:t>は</a:t>
            </a:r>
            <a:r>
              <a:rPr kumimoji="1" lang="en-US" altLang="ja-JP" dirty="0" err="1">
                <a:latin typeface="+mn-ea"/>
              </a:rPr>
              <a:t>ons-tabbar</a:t>
            </a:r>
            <a:r>
              <a:rPr kumimoji="1" lang="ja-JP" altLang="en-US" dirty="0">
                <a:latin typeface="+mn-ea"/>
              </a:rPr>
              <a:t>の親</a:t>
            </a:r>
            <a:endParaRPr kumimoji="1" lang="en-US" altLang="ja-JP" dirty="0">
              <a:latin typeface="+mn-ea"/>
            </a:endParaRPr>
          </a:p>
          <a:p>
            <a:r>
              <a:rPr kumimoji="1" lang="en-US" altLang="ja-JP" dirty="0">
                <a:latin typeface="+mn-ea"/>
              </a:rPr>
              <a:t>2</a:t>
            </a:r>
            <a:r>
              <a:rPr kumimoji="1" lang="ja-JP" altLang="en-US" dirty="0">
                <a:latin typeface="+mn-ea"/>
              </a:rPr>
              <a:t>つの</a:t>
            </a:r>
            <a:r>
              <a:rPr lang="en-US" altLang="ja-JP" dirty="0"/>
              <a:t>Splitter</a:t>
            </a:r>
            <a:r>
              <a:rPr lang="ja-JP" altLang="en-US" dirty="0"/>
              <a:t>を作成</a:t>
            </a:r>
            <a:endParaRPr kumimoji="1" lang="en-US" altLang="ja-JP" dirty="0">
              <a:latin typeface="+mn-ea"/>
            </a:endParaRP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1E6A675A-39FA-4C7C-8158-425CFF7131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246D9DF-FDB0-482B-9EFF-A7D65879A2C8}" type="slidenum">
              <a:rPr lang="en-US" altLang="en-US" smtClean="0"/>
              <a:pPr>
                <a:defRPr/>
              </a:pPr>
              <a:t>14</a:t>
            </a:fld>
            <a:endParaRPr lang="en-US" altLang="en-US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287A0181-13C0-4CC7-B39D-30E387AAA400}"/>
              </a:ext>
            </a:extLst>
          </p:cNvPr>
          <p:cNvSpPr txBox="1"/>
          <p:nvPr/>
        </p:nvSpPr>
        <p:spPr>
          <a:xfrm>
            <a:off x="845586" y="3507502"/>
            <a:ext cx="7452828" cy="2585323"/>
          </a:xfrm>
          <a:prstGeom prst="rect">
            <a:avLst/>
          </a:prstGeom>
          <a:solidFill>
            <a:schemeClr val="bg2">
              <a:lumMod val="10000"/>
            </a:schemeClr>
          </a:solidFill>
        </p:spPr>
        <p:txBody>
          <a:bodyPr wrap="square" rtlCol="0">
            <a:spAutoFit/>
          </a:bodyPr>
          <a:lstStyle/>
          <a:p>
            <a:r>
              <a:rPr kumimoji="1" lang="en-US" altLang="ja-JP" dirty="0">
                <a:solidFill>
                  <a:schemeClr val="tx2"/>
                </a:solidFill>
                <a:latin typeface="+mj-lt"/>
              </a:rPr>
              <a:t>&lt;</a:t>
            </a:r>
            <a:r>
              <a:rPr kumimoji="1" lang="en-US" altLang="ja-JP" dirty="0" err="1">
                <a:solidFill>
                  <a:schemeClr val="tx2"/>
                </a:solidFill>
                <a:latin typeface="+mj-lt"/>
              </a:rPr>
              <a:t>ons</a:t>
            </a:r>
            <a:r>
              <a:rPr kumimoji="1" lang="en-US" altLang="ja-JP" dirty="0">
                <a:solidFill>
                  <a:schemeClr val="tx2"/>
                </a:solidFill>
                <a:latin typeface="+mj-lt"/>
              </a:rPr>
              <a:t>-template id="splitter.html"&gt;</a:t>
            </a:r>
          </a:p>
          <a:p>
            <a:r>
              <a:rPr kumimoji="1" lang="en-US" altLang="ja-JP" dirty="0">
                <a:solidFill>
                  <a:schemeClr val="tx2"/>
                </a:solidFill>
                <a:latin typeface="+mj-lt"/>
              </a:rPr>
              <a:t>  &lt;</a:t>
            </a:r>
            <a:r>
              <a:rPr kumimoji="1" lang="en-US" altLang="ja-JP" dirty="0" err="1">
                <a:solidFill>
                  <a:srgbClr val="FF0000"/>
                </a:solidFill>
                <a:latin typeface="+mj-lt"/>
              </a:rPr>
              <a:t>ons</a:t>
            </a:r>
            <a:r>
              <a:rPr kumimoji="1" lang="en-US" altLang="ja-JP" dirty="0">
                <a:solidFill>
                  <a:srgbClr val="FF0000"/>
                </a:solidFill>
                <a:latin typeface="+mj-lt"/>
              </a:rPr>
              <a:t>-splitter</a:t>
            </a:r>
            <a:r>
              <a:rPr kumimoji="1" lang="en-US" altLang="ja-JP" dirty="0">
                <a:solidFill>
                  <a:schemeClr val="tx2"/>
                </a:solidFill>
                <a:latin typeface="+mj-lt"/>
              </a:rPr>
              <a:t> id="</a:t>
            </a:r>
            <a:r>
              <a:rPr kumimoji="1" lang="en-US" altLang="ja-JP" dirty="0" err="1">
                <a:solidFill>
                  <a:schemeClr val="tx2"/>
                </a:solidFill>
                <a:latin typeface="+mj-lt"/>
              </a:rPr>
              <a:t>mySplitter</a:t>
            </a:r>
            <a:r>
              <a:rPr kumimoji="1" lang="en-US" altLang="ja-JP" dirty="0">
                <a:solidFill>
                  <a:schemeClr val="tx2"/>
                </a:solidFill>
                <a:latin typeface="+mj-lt"/>
              </a:rPr>
              <a:t>"&gt;</a:t>
            </a:r>
          </a:p>
          <a:p>
            <a:r>
              <a:rPr kumimoji="1" lang="en-US" altLang="ja-JP" dirty="0">
                <a:solidFill>
                  <a:schemeClr val="tx2"/>
                </a:solidFill>
                <a:latin typeface="+mj-lt"/>
              </a:rPr>
              <a:t>    &lt;</a:t>
            </a:r>
            <a:r>
              <a:rPr kumimoji="1" lang="en-US" altLang="ja-JP" dirty="0" err="1">
                <a:solidFill>
                  <a:schemeClr val="tx2"/>
                </a:solidFill>
                <a:latin typeface="+mj-lt"/>
              </a:rPr>
              <a:t>ons</a:t>
            </a:r>
            <a:r>
              <a:rPr kumimoji="1" lang="en-US" altLang="ja-JP" dirty="0">
                <a:solidFill>
                  <a:schemeClr val="tx2"/>
                </a:solidFill>
                <a:latin typeface="+mj-lt"/>
              </a:rPr>
              <a:t>-splitter-side page="html/menu.html" </a:t>
            </a:r>
            <a:r>
              <a:rPr kumimoji="1" lang="en-US" altLang="ja-JP" dirty="0" err="1">
                <a:solidFill>
                  <a:schemeClr val="tx2"/>
                </a:solidFill>
                <a:latin typeface="+mj-lt"/>
              </a:rPr>
              <a:t>swipeable</a:t>
            </a:r>
            <a:r>
              <a:rPr kumimoji="1" lang="en-US" altLang="ja-JP" dirty="0">
                <a:solidFill>
                  <a:schemeClr val="tx2"/>
                </a:solidFill>
                <a:latin typeface="+mj-lt"/>
              </a:rPr>
              <a:t> width="250px" collapse swipe-target-width="60px"&gt;</a:t>
            </a:r>
          </a:p>
          <a:p>
            <a:r>
              <a:rPr kumimoji="1" lang="en-US" altLang="ja-JP" dirty="0">
                <a:solidFill>
                  <a:schemeClr val="tx2"/>
                </a:solidFill>
                <a:latin typeface="+mj-lt"/>
              </a:rPr>
              <a:t>    &lt;/</a:t>
            </a:r>
            <a:r>
              <a:rPr kumimoji="1" lang="en-US" altLang="ja-JP" dirty="0" err="1">
                <a:solidFill>
                  <a:schemeClr val="tx2"/>
                </a:solidFill>
                <a:latin typeface="+mj-lt"/>
              </a:rPr>
              <a:t>ons</a:t>
            </a:r>
            <a:r>
              <a:rPr kumimoji="1" lang="en-US" altLang="ja-JP" dirty="0">
                <a:solidFill>
                  <a:schemeClr val="tx2"/>
                </a:solidFill>
                <a:latin typeface="+mj-lt"/>
              </a:rPr>
              <a:t>-splitter-side&gt;</a:t>
            </a:r>
          </a:p>
          <a:p>
            <a:r>
              <a:rPr kumimoji="1" lang="en-US" altLang="ja-JP" dirty="0">
                <a:solidFill>
                  <a:schemeClr val="tx2"/>
                </a:solidFill>
                <a:latin typeface="+mj-lt"/>
              </a:rPr>
              <a:t>    &lt;</a:t>
            </a:r>
            <a:r>
              <a:rPr kumimoji="1" lang="en-US" altLang="ja-JP" dirty="0" err="1">
                <a:solidFill>
                  <a:schemeClr val="tx2"/>
                </a:solidFill>
                <a:latin typeface="+mj-lt"/>
              </a:rPr>
              <a:t>ons</a:t>
            </a:r>
            <a:r>
              <a:rPr kumimoji="1" lang="en-US" altLang="ja-JP" dirty="0">
                <a:solidFill>
                  <a:schemeClr val="tx2"/>
                </a:solidFill>
                <a:latin typeface="+mj-lt"/>
              </a:rPr>
              <a:t>-splitter-content page="tabbar.html"&gt;</a:t>
            </a:r>
          </a:p>
          <a:p>
            <a:r>
              <a:rPr kumimoji="1" lang="en-US" altLang="ja-JP" dirty="0">
                <a:solidFill>
                  <a:schemeClr val="tx2"/>
                </a:solidFill>
                <a:latin typeface="+mj-lt"/>
              </a:rPr>
              <a:t>    &lt;/</a:t>
            </a:r>
            <a:r>
              <a:rPr kumimoji="1" lang="en-US" altLang="ja-JP" dirty="0" err="1">
                <a:solidFill>
                  <a:schemeClr val="tx2"/>
                </a:solidFill>
                <a:latin typeface="+mj-lt"/>
              </a:rPr>
              <a:t>ons</a:t>
            </a:r>
            <a:r>
              <a:rPr kumimoji="1" lang="en-US" altLang="ja-JP" dirty="0">
                <a:solidFill>
                  <a:schemeClr val="tx2"/>
                </a:solidFill>
                <a:latin typeface="+mj-lt"/>
              </a:rPr>
              <a:t>-splitter-content&gt;</a:t>
            </a:r>
          </a:p>
          <a:p>
            <a:r>
              <a:rPr kumimoji="1" lang="en-US" altLang="ja-JP" dirty="0">
                <a:solidFill>
                  <a:schemeClr val="tx2"/>
                </a:solidFill>
                <a:latin typeface="+mj-lt"/>
              </a:rPr>
              <a:t>  &lt;</a:t>
            </a:r>
            <a:r>
              <a:rPr kumimoji="1" lang="en-US" altLang="ja-JP" dirty="0">
                <a:solidFill>
                  <a:srgbClr val="FF0000"/>
                </a:solidFill>
                <a:latin typeface="+mj-lt"/>
              </a:rPr>
              <a:t>/</a:t>
            </a:r>
            <a:r>
              <a:rPr kumimoji="1" lang="en-US" altLang="ja-JP" dirty="0" err="1">
                <a:solidFill>
                  <a:srgbClr val="FF0000"/>
                </a:solidFill>
                <a:latin typeface="+mj-lt"/>
              </a:rPr>
              <a:t>ons</a:t>
            </a:r>
            <a:r>
              <a:rPr kumimoji="1" lang="en-US" altLang="ja-JP" dirty="0">
                <a:solidFill>
                  <a:srgbClr val="FF0000"/>
                </a:solidFill>
                <a:latin typeface="+mj-lt"/>
              </a:rPr>
              <a:t>-splitter</a:t>
            </a:r>
            <a:r>
              <a:rPr kumimoji="1" lang="en-US" altLang="ja-JP" dirty="0">
                <a:solidFill>
                  <a:schemeClr val="tx2"/>
                </a:solidFill>
                <a:latin typeface="+mj-lt"/>
              </a:rPr>
              <a:t>&gt;</a:t>
            </a:r>
          </a:p>
          <a:p>
            <a:r>
              <a:rPr kumimoji="1" lang="en-US" altLang="ja-JP" dirty="0">
                <a:solidFill>
                  <a:schemeClr val="tx2"/>
                </a:solidFill>
                <a:latin typeface="+mj-lt"/>
              </a:rPr>
              <a:t>&lt;/</a:t>
            </a:r>
            <a:r>
              <a:rPr kumimoji="1" lang="en-US" altLang="ja-JP" dirty="0" err="1">
                <a:solidFill>
                  <a:schemeClr val="tx2"/>
                </a:solidFill>
                <a:latin typeface="+mj-lt"/>
              </a:rPr>
              <a:t>ons</a:t>
            </a:r>
            <a:r>
              <a:rPr kumimoji="1" lang="en-US" altLang="ja-JP" dirty="0">
                <a:solidFill>
                  <a:schemeClr val="tx2"/>
                </a:solidFill>
                <a:latin typeface="+mj-lt"/>
              </a:rPr>
              <a:t>-template&gt;</a:t>
            </a:r>
            <a:endParaRPr kumimoji="1" lang="ja-JP" altLang="en-US" dirty="0">
              <a:solidFill>
                <a:schemeClr val="tx2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905778576"/>
      </p:ext>
    </p:extLst>
  </p:cSld>
  <p:clrMapOvr>
    <a:masterClrMapping/>
  </p:clrMapOvr>
  <p:transition>
    <p:wipe dir="r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2C962FF-075D-459D-B247-F20D246DE4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Navigator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51F262E5-4745-456C-8455-EDDC356C9A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84313"/>
            <a:ext cx="8471284" cy="4608512"/>
          </a:xfrm>
        </p:spPr>
        <p:txBody>
          <a:bodyPr/>
          <a:lstStyle/>
          <a:p>
            <a:r>
              <a:rPr lang="ja-JP" altLang="en-US" dirty="0"/>
              <a:t>「新しいタスク」または「タスクの変更」</a:t>
            </a:r>
            <a:br>
              <a:rPr lang="en-US" altLang="ja-JP" dirty="0"/>
            </a:br>
            <a:r>
              <a:rPr lang="ja-JP" altLang="en-US" dirty="0"/>
              <a:t>のページに変更</a:t>
            </a:r>
            <a:endParaRPr lang="en-US" altLang="ja-JP" dirty="0"/>
          </a:p>
          <a:p>
            <a:endParaRPr lang="en-US" altLang="ja-JP" dirty="0"/>
          </a:p>
          <a:p>
            <a:r>
              <a:rPr kumimoji="1" lang="en-US" altLang="ja-JP" dirty="0" err="1">
                <a:latin typeface="+mn-ea"/>
              </a:rPr>
              <a:t>ons</a:t>
            </a:r>
            <a:r>
              <a:rPr kumimoji="1" lang="en-US" altLang="ja-JP" dirty="0">
                <a:latin typeface="+mn-ea"/>
              </a:rPr>
              <a:t>-navigator</a:t>
            </a:r>
            <a:r>
              <a:rPr kumimoji="1" lang="ja-JP" altLang="en-US" dirty="0">
                <a:latin typeface="+mn-ea"/>
              </a:rPr>
              <a:t>は</a:t>
            </a:r>
            <a:r>
              <a:rPr kumimoji="1" lang="en-US" altLang="ja-JP" dirty="0">
                <a:latin typeface="+mn-ea"/>
              </a:rPr>
              <a:t>2</a:t>
            </a:r>
            <a:r>
              <a:rPr kumimoji="1" lang="ja-JP" altLang="en-US" dirty="0">
                <a:latin typeface="+mn-ea"/>
              </a:rPr>
              <a:t>つの親コンポーネント</a:t>
            </a:r>
            <a:endParaRPr kumimoji="1" lang="en-US" altLang="ja-JP" dirty="0">
              <a:latin typeface="+mn-ea"/>
            </a:endParaRPr>
          </a:p>
          <a:p>
            <a:endParaRPr kumimoji="1" lang="en-US" altLang="ja-JP" dirty="0">
              <a:latin typeface="+mn-ea"/>
            </a:endParaRPr>
          </a:p>
          <a:p>
            <a:r>
              <a:rPr kumimoji="1" lang="ja-JP" altLang="en-US" dirty="0">
                <a:latin typeface="+mn-ea"/>
              </a:rPr>
              <a:t>タスクを作成</a:t>
            </a:r>
            <a:r>
              <a:rPr kumimoji="1" lang="en-US" altLang="ja-JP" dirty="0">
                <a:latin typeface="+mn-ea"/>
              </a:rPr>
              <a:t>/</a:t>
            </a:r>
            <a:r>
              <a:rPr kumimoji="1" lang="ja-JP" altLang="en-US" dirty="0">
                <a:latin typeface="+mn-ea"/>
              </a:rPr>
              <a:t>変更するときにメニューと</a:t>
            </a:r>
            <a:br>
              <a:rPr kumimoji="1" lang="en-US" altLang="ja-JP" dirty="0">
                <a:latin typeface="+mn-ea"/>
              </a:rPr>
            </a:br>
            <a:r>
              <a:rPr kumimoji="1" lang="ja-JP" altLang="en-US" dirty="0">
                <a:latin typeface="+mn-ea"/>
              </a:rPr>
              <a:t>タブバーを非表示にする</a:t>
            </a:r>
            <a:endParaRPr kumimoji="1" lang="en-US" altLang="ja-JP" dirty="0">
              <a:latin typeface="+mn-ea"/>
            </a:endParaRP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1E6A675A-39FA-4C7C-8158-425CFF7131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246D9DF-FDB0-482B-9EFF-A7D65879A2C8}" type="slidenum">
              <a:rPr lang="en-US" altLang="en-US" smtClean="0"/>
              <a:pPr>
                <a:defRPr/>
              </a:pPr>
              <a:t>15</a:t>
            </a:fld>
            <a:endParaRPr lang="en-US" altLang="en-US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287A0181-13C0-4CC7-B39D-30E387AAA400}"/>
              </a:ext>
            </a:extLst>
          </p:cNvPr>
          <p:cNvSpPr txBox="1"/>
          <p:nvPr/>
        </p:nvSpPr>
        <p:spPr>
          <a:xfrm>
            <a:off x="845586" y="5680650"/>
            <a:ext cx="7452828" cy="646331"/>
          </a:xfrm>
          <a:prstGeom prst="rect">
            <a:avLst/>
          </a:prstGeom>
          <a:solidFill>
            <a:schemeClr val="bg2">
              <a:lumMod val="10000"/>
            </a:schemeClr>
          </a:solidFill>
        </p:spPr>
        <p:txBody>
          <a:bodyPr wrap="square" rtlCol="0">
            <a:spAutoFit/>
          </a:bodyPr>
          <a:lstStyle/>
          <a:p>
            <a:r>
              <a:rPr kumimoji="1" lang="en-US" altLang="ja-JP" dirty="0">
                <a:solidFill>
                  <a:schemeClr val="tx2"/>
                </a:solidFill>
                <a:latin typeface="+mn-lt"/>
              </a:rPr>
              <a:t>&lt;</a:t>
            </a:r>
            <a:r>
              <a:rPr kumimoji="1" lang="en-US" altLang="ja-JP" dirty="0" err="1">
                <a:solidFill>
                  <a:srgbClr val="FF0000"/>
                </a:solidFill>
                <a:latin typeface="+mn-lt"/>
              </a:rPr>
              <a:t>ons</a:t>
            </a:r>
            <a:r>
              <a:rPr kumimoji="1" lang="en-US" altLang="ja-JP" dirty="0">
                <a:solidFill>
                  <a:srgbClr val="FF0000"/>
                </a:solidFill>
                <a:latin typeface="+mn-lt"/>
              </a:rPr>
              <a:t>-navigator</a:t>
            </a:r>
            <a:r>
              <a:rPr kumimoji="1" lang="en-US" altLang="ja-JP" dirty="0">
                <a:solidFill>
                  <a:schemeClr val="tx2"/>
                </a:solidFill>
                <a:latin typeface="+mn-lt"/>
              </a:rPr>
              <a:t> id="</a:t>
            </a:r>
            <a:r>
              <a:rPr kumimoji="1" lang="en-US" altLang="ja-JP" dirty="0" err="1">
                <a:solidFill>
                  <a:schemeClr val="tx2"/>
                </a:solidFill>
                <a:latin typeface="+mn-lt"/>
              </a:rPr>
              <a:t>myNavigator</a:t>
            </a:r>
            <a:r>
              <a:rPr kumimoji="1" lang="en-US" altLang="ja-JP" dirty="0">
                <a:solidFill>
                  <a:schemeClr val="tx2"/>
                </a:solidFill>
                <a:latin typeface="+mn-lt"/>
              </a:rPr>
              <a:t>" page="splitter.html"&gt; </a:t>
            </a:r>
          </a:p>
          <a:p>
            <a:r>
              <a:rPr kumimoji="1" lang="en-US" altLang="ja-JP" dirty="0">
                <a:solidFill>
                  <a:schemeClr val="tx2"/>
                </a:solidFill>
                <a:latin typeface="+mn-lt"/>
              </a:rPr>
              <a:t>&lt;</a:t>
            </a:r>
            <a:r>
              <a:rPr kumimoji="1" lang="en-US" altLang="ja-JP" dirty="0">
                <a:solidFill>
                  <a:srgbClr val="FF0000"/>
                </a:solidFill>
                <a:latin typeface="+mn-lt"/>
              </a:rPr>
              <a:t>/</a:t>
            </a:r>
            <a:r>
              <a:rPr kumimoji="1" lang="en-US" altLang="ja-JP" dirty="0" err="1">
                <a:solidFill>
                  <a:srgbClr val="FF0000"/>
                </a:solidFill>
                <a:latin typeface="+mn-lt"/>
              </a:rPr>
              <a:t>ons</a:t>
            </a:r>
            <a:r>
              <a:rPr kumimoji="1" lang="en-US" altLang="ja-JP" dirty="0">
                <a:solidFill>
                  <a:srgbClr val="FF0000"/>
                </a:solidFill>
                <a:latin typeface="+mn-lt"/>
              </a:rPr>
              <a:t>-navigator</a:t>
            </a:r>
            <a:r>
              <a:rPr kumimoji="1" lang="en-US" altLang="ja-JP" dirty="0">
                <a:solidFill>
                  <a:schemeClr val="tx2"/>
                </a:solidFill>
                <a:latin typeface="+mn-lt"/>
              </a:rPr>
              <a:t>&gt;</a:t>
            </a:r>
            <a:endParaRPr kumimoji="1" lang="ja-JP" altLang="en-US" dirty="0">
              <a:solidFill>
                <a:schemeClr val="tx2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691854797"/>
      </p:ext>
    </p:extLst>
  </p:cSld>
  <p:clrMapOvr>
    <a:masterClrMapping/>
  </p:clrMapOvr>
  <p:transition>
    <p:wipe dir="r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2C962FF-075D-459D-B247-F20D246DE4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/>
              <a:t>プロジェクトの構成</a:t>
            </a: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1E6A675A-39FA-4C7C-8158-425CFF7131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246D9DF-FDB0-482B-9EFF-A7D65879A2C8}" type="slidenum">
              <a:rPr lang="en-US" altLang="en-US" smtClean="0"/>
              <a:pPr>
                <a:defRPr/>
              </a:pPr>
              <a:t>16</a:t>
            </a:fld>
            <a:endParaRPr lang="en-US" altLang="en-US"/>
          </a:p>
        </p:txBody>
      </p:sp>
      <p:sp>
        <p:nvSpPr>
          <p:cNvPr id="6" name="コンテンツ プレースホルダー 2">
            <a:extLst>
              <a:ext uri="{FF2B5EF4-FFF2-40B4-BE49-F238E27FC236}">
                <a16:creationId xmlns:a16="http://schemas.microsoft.com/office/drawing/2014/main" id="{9F346FB5-D82F-420E-BAFE-133A9D4BAC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84312"/>
            <a:ext cx="8291513" cy="4933019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altLang="ja-JP" dirty="0"/>
              <a:t>www/</a:t>
            </a:r>
            <a:br>
              <a:rPr lang="en-US" altLang="ja-JP" dirty="0"/>
            </a:br>
            <a:r>
              <a:rPr lang="ja-JP" altLang="en-US" dirty="0"/>
              <a:t> ├ </a:t>
            </a:r>
            <a:r>
              <a:rPr lang="en-US" altLang="ja-JP" dirty="0" err="1"/>
              <a:t>css</a:t>
            </a:r>
            <a:r>
              <a:rPr lang="en-US" altLang="ja-JP" dirty="0"/>
              <a:t>/</a:t>
            </a:r>
          </a:p>
          <a:p>
            <a:pPr marL="0" indent="0">
              <a:buNone/>
            </a:pPr>
            <a:r>
              <a:rPr lang="en-US" altLang="ja-JP" dirty="0"/>
              <a:t> </a:t>
            </a:r>
            <a:r>
              <a:rPr lang="ja-JP" altLang="en-US" dirty="0"/>
              <a:t>│  └ </a:t>
            </a:r>
            <a:r>
              <a:rPr lang="en-US" altLang="ja-JP" dirty="0"/>
              <a:t>style.css</a:t>
            </a:r>
            <a:br>
              <a:rPr lang="en-US" altLang="ja-JP" dirty="0"/>
            </a:br>
            <a:r>
              <a:rPr lang="ja-JP" altLang="en-US" dirty="0"/>
              <a:t> ├ </a:t>
            </a:r>
            <a:r>
              <a:rPr lang="en-US" altLang="ja-JP" dirty="0" err="1"/>
              <a:t>js</a:t>
            </a:r>
            <a:r>
              <a:rPr lang="en-US" altLang="ja-JP" dirty="0"/>
              <a:t>/</a:t>
            </a:r>
          </a:p>
          <a:p>
            <a:pPr marL="0" indent="0">
              <a:buNone/>
            </a:pPr>
            <a:r>
              <a:rPr lang="en-US" altLang="ja-JP" dirty="0"/>
              <a:t> </a:t>
            </a:r>
            <a:r>
              <a:rPr lang="ja-JP" altLang="en-US" dirty="0"/>
              <a:t>│</a:t>
            </a:r>
            <a:r>
              <a:rPr lang="en-US" altLang="ja-JP" dirty="0"/>
              <a:t>  ├ </a:t>
            </a:r>
            <a:r>
              <a:rPr lang="en-US" altLang="ja-JP" dirty="0">
                <a:solidFill>
                  <a:srgbClr val="FF0000"/>
                </a:solidFill>
              </a:rPr>
              <a:t>app.js</a:t>
            </a:r>
          </a:p>
          <a:p>
            <a:pPr marL="0" indent="0">
              <a:buNone/>
            </a:pPr>
            <a:r>
              <a:rPr lang="en-US" altLang="ja-JP" dirty="0"/>
              <a:t> </a:t>
            </a:r>
            <a:r>
              <a:rPr lang="ja-JP" altLang="en-US" dirty="0"/>
              <a:t>│</a:t>
            </a:r>
            <a:r>
              <a:rPr lang="en-US" altLang="ja-JP" dirty="0"/>
              <a:t>  ├</a:t>
            </a:r>
            <a:r>
              <a:rPr lang="ja-JP" altLang="en-US" dirty="0"/>
              <a:t> </a:t>
            </a:r>
            <a:r>
              <a:rPr lang="en-US" altLang="ja-JP" dirty="0">
                <a:solidFill>
                  <a:srgbClr val="FF0000"/>
                </a:solidFill>
              </a:rPr>
              <a:t>controllers.js</a:t>
            </a:r>
          </a:p>
          <a:p>
            <a:pPr marL="0" indent="0">
              <a:buNone/>
            </a:pPr>
            <a:r>
              <a:rPr lang="en-US" altLang="ja-JP" dirty="0"/>
              <a:t> </a:t>
            </a:r>
            <a:r>
              <a:rPr lang="ja-JP" altLang="en-US" dirty="0"/>
              <a:t>│  └ </a:t>
            </a:r>
            <a:r>
              <a:rPr lang="en-US" altLang="ja-JP" dirty="0">
                <a:solidFill>
                  <a:srgbClr val="FF0000"/>
                </a:solidFill>
              </a:rPr>
              <a:t>services.js</a:t>
            </a:r>
          </a:p>
          <a:p>
            <a:pPr marL="0" indent="0">
              <a:buNone/>
            </a:pPr>
            <a:r>
              <a:rPr lang="ja-JP" altLang="en-US" dirty="0"/>
              <a:t> ├ </a:t>
            </a:r>
            <a:r>
              <a:rPr lang="en-US" altLang="ja-JP" dirty="0"/>
              <a:t>html/</a:t>
            </a:r>
            <a:br>
              <a:rPr lang="en-US" altLang="ja-JP" dirty="0"/>
            </a:br>
            <a:r>
              <a:rPr lang="ja-JP" altLang="en-US" dirty="0"/>
              <a:t> │  ├ </a:t>
            </a:r>
            <a:r>
              <a:rPr lang="en-US" altLang="ja-JP" dirty="0"/>
              <a:t>completed_tasks.html</a:t>
            </a:r>
            <a:br>
              <a:rPr lang="en-US" altLang="ja-JP" dirty="0"/>
            </a:br>
            <a:r>
              <a:rPr lang="ja-JP" altLang="en-US" dirty="0"/>
              <a:t> │  ├ </a:t>
            </a:r>
            <a:r>
              <a:rPr lang="en-US" altLang="ja-JP" dirty="0"/>
              <a:t>details_task.html</a:t>
            </a:r>
          </a:p>
          <a:p>
            <a:pPr marL="0" indent="0">
              <a:buNone/>
            </a:pPr>
            <a:r>
              <a:rPr lang="en-US" altLang="ja-JP" dirty="0"/>
              <a:t> </a:t>
            </a:r>
            <a:r>
              <a:rPr lang="ja-JP" altLang="en-US" dirty="0"/>
              <a:t>│  ├ </a:t>
            </a:r>
            <a:r>
              <a:rPr lang="en-US" altLang="ja-JP" dirty="0"/>
              <a:t>menu.html</a:t>
            </a:r>
          </a:p>
          <a:p>
            <a:pPr marL="0" indent="0">
              <a:buNone/>
            </a:pPr>
            <a:r>
              <a:rPr lang="en-US" altLang="ja-JP" dirty="0"/>
              <a:t> </a:t>
            </a:r>
            <a:r>
              <a:rPr lang="ja-JP" altLang="en-US" dirty="0"/>
              <a:t>│</a:t>
            </a:r>
            <a:r>
              <a:rPr lang="en-US" altLang="ja-JP" dirty="0"/>
              <a:t>  ├ new_task.html</a:t>
            </a:r>
          </a:p>
          <a:p>
            <a:pPr marL="0" indent="0">
              <a:buNone/>
            </a:pPr>
            <a:r>
              <a:rPr lang="en-US" altLang="ja-JP" dirty="0"/>
              <a:t> </a:t>
            </a:r>
            <a:r>
              <a:rPr lang="ja-JP" altLang="en-US" dirty="0"/>
              <a:t>│  └ </a:t>
            </a:r>
            <a:r>
              <a:rPr lang="en-US" altLang="ja-JP" dirty="0"/>
              <a:t>pending_tasks.html</a:t>
            </a:r>
            <a:br>
              <a:rPr lang="en-US" altLang="ja-JP" dirty="0"/>
            </a:br>
            <a:r>
              <a:rPr lang="ja-JP" altLang="en-US" dirty="0"/>
              <a:t> ├ </a:t>
            </a:r>
            <a:r>
              <a:rPr lang="en-US" altLang="ja-JP" dirty="0"/>
              <a:t>lib/</a:t>
            </a:r>
            <a:br>
              <a:rPr lang="en-US" altLang="ja-JP" dirty="0"/>
            </a:br>
            <a:r>
              <a:rPr lang="en-US" altLang="ja-JP" dirty="0"/>
              <a:t> </a:t>
            </a:r>
            <a:r>
              <a:rPr lang="ja-JP" altLang="en-US" dirty="0"/>
              <a:t>│</a:t>
            </a:r>
            <a:r>
              <a:rPr lang="en-US" altLang="ja-JP" dirty="0"/>
              <a:t>  </a:t>
            </a:r>
            <a:r>
              <a:rPr lang="ja-JP" altLang="en-US" dirty="0"/>
              <a:t>└ </a:t>
            </a:r>
            <a:r>
              <a:rPr lang="en-US" altLang="ja-JP" dirty="0" err="1"/>
              <a:t>onsen</a:t>
            </a:r>
            <a:r>
              <a:rPr lang="en-US" altLang="ja-JP" dirty="0"/>
              <a:t>/</a:t>
            </a:r>
            <a:br>
              <a:rPr lang="en-US" altLang="ja-JP" dirty="0"/>
            </a:br>
            <a:r>
              <a:rPr lang="en-US" altLang="ja-JP" dirty="0"/>
              <a:t> </a:t>
            </a:r>
            <a:r>
              <a:rPr lang="ja-JP" altLang="en-US" dirty="0"/>
              <a:t>└ </a:t>
            </a:r>
            <a:r>
              <a:rPr lang="en-US" altLang="ja-JP" dirty="0"/>
              <a:t>index.html</a:t>
            </a:r>
          </a:p>
        </p:txBody>
      </p:sp>
    </p:spTree>
    <p:extLst>
      <p:ext uri="{BB962C8B-B14F-4D97-AF65-F5344CB8AC3E}">
        <p14:creationId xmlns:p14="http://schemas.microsoft.com/office/powerpoint/2010/main" val="936351460"/>
      </p:ext>
    </p:extLst>
  </p:cSld>
  <p:clrMapOvr>
    <a:masterClrMapping/>
  </p:clrMapOvr>
  <p:transition>
    <p:wipe dir="r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2C962FF-075D-459D-B247-F20D246DE4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App </a:t>
            </a:r>
            <a:r>
              <a:rPr lang="en-US" altLang="ja-JP" dirty="0" err="1"/>
              <a:t>structure:JS</a:t>
            </a:r>
            <a:endParaRPr lang="en-US" altLang="ja-JP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51F262E5-4745-456C-8455-EDDC356C9A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ja-JP" altLang="en-US" dirty="0"/>
              <a:t>ページごとに初期化関数</a:t>
            </a:r>
            <a:r>
              <a:rPr kumimoji="1" lang="en-US" altLang="ja-JP" dirty="0"/>
              <a:t>(</a:t>
            </a:r>
            <a:r>
              <a:rPr lang="en-US" altLang="ja-JP" dirty="0"/>
              <a:t>controller</a:t>
            </a:r>
            <a:r>
              <a:rPr kumimoji="1" lang="en-US" altLang="ja-JP" dirty="0"/>
              <a:t>)</a:t>
            </a:r>
            <a:r>
              <a:rPr kumimoji="1" lang="ja-JP" altLang="en-US" dirty="0"/>
              <a:t>を定義し，そこから関数を設定している</a:t>
            </a:r>
            <a:endParaRPr kumimoji="1" lang="en-US" altLang="ja-JP" dirty="0"/>
          </a:p>
          <a:p>
            <a:endParaRPr kumimoji="1" lang="en-US" altLang="ja-JP" dirty="0"/>
          </a:p>
          <a:p>
            <a:r>
              <a:rPr kumimoji="1" lang="ja-JP" altLang="en-US" dirty="0"/>
              <a:t>他は内容的に今の知識では難しい</a:t>
            </a: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1E6A675A-39FA-4C7C-8158-425CFF7131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246D9DF-FDB0-482B-9EFF-A7D65879A2C8}" type="slidenum">
              <a:rPr lang="en-US" altLang="en-US" smtClean="0"/>
              <a:pPr>
                <a:defRPr/>
              </a:pPr>
              <a:t>17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80151866"/>
      </p:ext>
    </p:extLst>
  </p:cSld>
  <p:clrMapOvr>
    <a:masterClrMapping/>
  </p:clrMapOvr>
  <p:transition>
    <p:wipe dir="r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2C962FF-075D-459D-B247-F20D246DE4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app.js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51F262E5-4745-456C-8455-EDDC356C9A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84313"/>
            <a:ext cx="8471284" cy="4608512"/>
          </a:xfrm>
        </p:spPr>
        <p:txBody>
          <a:bodyPr/>
          <a:lstStyle/>
          <a:p>
            <a:r>
              <a:rPr lang="ja-JP" altLang="en-US" dirty="0"/>
              <a:t>基本的なアプリのセットアップ</a:t>
            </a:r>
            <a:endParaRPr lang="en-US" altLang="ja-JP" dirty="0"/>
          </a:p>
          <a:p>
            <a:r>
              <a:rPr lang="ja-JP" altLang="en-US" dirty="0"/>
              <a:t>ページの準備ができたら，対応する初期化</a:t>
            </a:r>
            <a:br>
              <a:rPr lang="en-US" altLang="ja-JP" dirty="0"/>
            </a:br>
            <a:r>
              <a:rPr lang="ja-JP" altLang="en-US" dirty="0"/>
              <a:t>コントローラーを呼び出し，タスクリストに初期データを入力</a:t>
            </a:r>
            <a:endParaRPr kumimoji="1" lang="en-US" altLang="ja-JP" dirty="0">
              <a:latin typeface="+mn-ea"/>
            </a:endParaRP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1E6A675A-39FA-4C7C-8158-425CFF7131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246D9DF-FDB0-482B-9EFF-A7D65879A2C8}" type="slidenum">
              <a:rPr lang="en-US" altLang="en-US" smtClean="0"/>
              <a:pPr>
                <a:defRPr/>
              </a:pPr>
              <a:t>18</a:t>
            </a:fld>
            <a:endParaRPr lang="en-US" altLang="en-US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287A0181-13C0-4CC7-B39D-30E387AAA400}"/>
              </a:ext>
            </a:extLst>
          </p:cNvPr>
          <p:cNvSpPr txBox="1"/>
          <p:nvPr/>
        </p:nvSpPr>
        <p:spPr>
          <a:xfrm>
            <a:off x="845586" y="3784501"/>
            <a:ext cx="7452828" cy="2308324"/>
          </a:xfrm>
          <a:prstGeom prst="rect">
            <a:avLst/>
          </a:prstGeom>
          <a:solidFill>
            <a:schemeClr val="bg2">
              <a:lumMod val="10000"/>
            </a:schemeClr>
          </a:solidFill>
        </p:spPr>
        <p:txBody>
          <a:bodyPr wrap="square" rtlCol="0">
            <a:spAutoFit/>
          </a:bodyPr>
          <a:lstStyle/>
          <a:p>
            <a:r>
              <a:rPr kumimoji="1" lang="en-US" altLang="ja-JP" dirty="0" err="1">
                <a:solidFill>
                  <a:schemeClr val="tx2"/>
                </a:solidFill>
                <a:latin typeface="+mn-lt"/>
              </a:rPr>
              <a:t>window.myApp</a:t>
            </a:r>
            <a:r>
              <a:rPr kumimoji="1" lang="en-US" altLang="ja-JP" dirty="0">
                <a:solidFill>
                  <a:schemeClr val="tx2"/>
                </a:solidFill>
                <a:latin typeface="+mn-lt"/>
              </a:rPr>
              <a:t> = {};</a:t>
            </a:r>
          </a:p>
          <a:p>
            <a:endParaRPr kumimoji="1" lang="en-US" altLang="ja-JP" dirty="0">
              <a:solidFill>
                <a:schemeClr val="tx2"/>
              </a:solidFill>
              <a:latin typeface="+mn-lt"/>
            </a:endParaRPr>
          </a:p>
          <a:p>
            <a:r>
              <a:rPr kumimoji="1" lang="en-US" altLang="ja-JP" dirty="0" err="1">
                <a:solidFill>
                  <a:schemeClr val="tx2"/>
                </a:solidFill>
                <a:latin typeface="+mn-lt"/>
              </a:rPr>
              <a:t>document.addEventListener</a:t>
            </a:r>
            <a:r>
              <a:rPr kumimoji="1" lang="en-US" altLang="ja-JP" dirty="0">
                <a:solidFill>
                  <a:schemeClr val="tx2"/>
                </a:solidFill>
                <a:latin typeface="+mn-lt"/>
              </a:rPr>
              <a:t>('</a:t>
            </a:r>
            <a:r>
              <a:rPr kumimoji="1" lang="en-US" altLang="ja-JP" dirty="0" err="1">
                <a:solidFill>
                  <a:schemeClr val="tx2"/>
                </a:solidFill>
                <a:latin typeface="+mn-lt"/>
              </a:rPr>
              <a:t>init</a:t>
            </a:r>
            <a:r>
              <a:rPr kumimoji="1" lang="en-US" altLang="ja-JP" dirty="0">
                <a:solidFill>
                  <a:schemeClr val="tx2"/>
                </a:solidFill>
                <a:latin typeface="+mn-lt"/>
              </a:rPr>
              <a:t>', function(event) {</a:t>
            </a:r>
          </a:p>
          <a:p>
            <a:r>
              <a:rPr kumimoji="1" lang="en-US" altLang="ja-JP" dirty="0">
                <a:solidFill>
                  <a:schemeClr val="tx2"/>
                </a:solidFill>
                <a:latin typeface="+mn-lt"/>
              </a:rPr>
              <a:t>  var page = </a:t>
            </a:r>
            <a:r>
              <a:rPr kumimoji="1" lang="en-US" altLang="ja-JP" dirty="0" err="1">
                <a:solidFill>
                  <a:schemeClr val="tx2"/>
                </a:solidFill>
                <a:latin typeface="+mn-lt"/>
              </a:rPr>
              <a:t>event.target</a:t>
            </a:r>
            <a:r>
              <a:rPr kumimoji="1" lang="en-US" altLang="ja-JP" dirty="0">
                <a:solidFill>
                  <a:schemeClr val="tx2"/>
                </a:solidFill>
                <a:latin typeface="+mn-lt"/>
              </a:rPr>
              <a:t>;</a:t>
            </a:r>
          </a:p>
          <a:p>
            <a:endParaRPr kumimoji="1" lang="en-US" altLang="ja-JP" dirty="0">
              <a:solidFill>
                <a:schemeClr val="tx2"/>
              </a:solidFill>
              <a:latin typeface="+mn-lt"/>
            </a:endParaRPr>
          </a:p>
          <a:p>
            <a:r>
              <a:rPr kumimoji="1" lang="en-US" altLang="ja-JP" dirty="0">
                <a:solidFill>
                  <a:schemeClr val="tx2"/>
                </a:solidFill>
                <a:latin typeface="+mn-lt"/>
              </a:rPr>
              <a:t>  if (</a:t>
            </a:r>
            <a:r>
              <a:rPr kumimoji="1" lang="en-US" altLang="ja-JP" dirty="0" err="1">
                <a:solidFill>
                  <a:schemeClr val="tx2"/>
                </a:solidFill>
                <a:latin typeface="+mn-lt"/>
              </a:rPr>
              <a:t>myApp.controllers.hasOwnProperty</a:t>
            </a:r>
            <a:r>
              <a:rPr kumimoji="1" lang="en-US" altLang="ja-JP" dirty="0">
                <a:solidFill>
                  <a:schemeClr val="tx2"/>
                </a:solidFill>
                <a:latin typeface="+mn-lt"/>
              </a:rPr>
              <a:t>(page.id)) {</a:t>
            </a:r>
          </a:p>
          <a:p>
            <a:r>
              <a:rPr kumimoji="1" lang="en-US" altLang="ja-JP" dirty="0">
                <a:solidFill>
                  <a:schemeClr val="tx2"/>
                </a:solidFill>
                <a:latin typeface="+mn-lt"/>
              </a:rPr>
              <a:t>    </a:t>
            </a:r>
            <a:r>
              <a:rPr kumimoji="1" lang="en-US" altLang="ja-JP" dirty="0" err="1">
                <a:solidFill>
                  <a:schemeClr val="tx2"/>
                </a:solidFill>
                <a:latin typeface="+mn-lt"/>
              </a:rPr>
              <a:t>myApp.controllers</a:t>
            </a:r>
            <a:r>
              <a:rPr kumimoji="1" lang="en-US" altLang="ja-JP" dirty="0">
                <a:solidFill>
                  <a:schemeClr val="tx2"/>
                </a:solidFill>
                <a:latin typeface="+mn-lt"/>
              </a:rPr>
              <a:t>[page.id](page);</a:t>
            </a:r>
          </a:p>
          <a:p>
            <a:r>
              <a:rPr kumimoji="1" lang="en-US" altLang="ja-JP" dirty="0">
                <a:solidFill>
                  <a:schemeClr val="tx2"/>
                </a:solidFill>
                <a:latin typeface="+mn-lt"/>
              </a:rPr>
              <a:t>  }</a:t>
            </a:r>
            <a:endParaRPr kumimoji="1" lang="ja-JP" altLang="en-US" dirty="0">
              <a:solidFill>
                <a:schemeClr val="tx2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831205946"/>
      </p:ext>
    </p:extLst>
  </p:cSld>
  <p:clrMapOvr>
    <a:masterClrMapping/>
  </p:clrMapOvr>
  <p:transition>
    <p:wipe dir="r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2C962FF-075D-459D-B247-F20D246DE4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controllers.js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51F262E5-4745-456C-8455-EDDC356C9A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84313"/>
            <a:ext cx="8471284" cy="4608512"/>
          </a:xfrm>
        </p:spPr>
        <p:txBody>
          <a:bodyPr/>
          <a:lstStyle/>
          <a:p>
            <a:r>
              <a:rPr lang="ja-JP" altLang="en-US" dirty="0"/>
              <a:t>すべての初期化関数を格納 </a:t>
            </a:r>
            <a:endParaRPr lang="en-US" altLang="ja-JP" dirty="0"/>
          </a:p>
          <a:p>
            <a:endParaRPr kumimoji="1" lang="en-US" altLang="ja-JP" dirty="0">
              <a:latin typeface="+mn-ea"/>
            </a:endParaRPr>
          </a:p>
          <a:p>
            <a:r>
              <a:rPr kumimoji="1" lang="ja-JP" altLang="en-US" dirty="0">
                <a:latin typeface="+mn-ea"/>
              </a:rPr>
              <a:t>ひとつひとつを確認</a:t>
            </a:r>
            <a:endParaRPr kumimoji="1" lang="en-US" altLang="ja-JP" dirty="0">
              <a:latin typeface="+mn-ea"/>
            </a:endParaRP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1E6A675A-39FA-4C7C-8158-425CFF7131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246D9DF-FDB0-482B-9EFF-A7D65879A2C8}" type="slidenum">
              <a:rPr lang="en-US" altLang="en-US" smtClean="0"/>
              <a:pPr>
                <a:defRPr/>
              </a:pPr>
              <a:t>19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46992629"/>
      </p:ext>
    </p:extLst>
  </p:cSld>
  <p:clrMapOvr>
    <a:masterClrMapping/>
  </p:clrMapOvr>
  <p:transition>
    <p:wipe dir="r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2C962FF-075D-459D-B247-F20D246DE4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services.js</a:t>
            </a:r>
            <a:r>
              <a:rPr lang="ja-JP" altLang="en-US" dirty="0"/>
              <a:t>①</a:t>
            </a:r>
            <a:endParaRPr lang="en-US" altLang="ja-JP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51F262E5-4745-456C-8455-EDDC356C9A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84313"/>
            <a:ext cx="8471284" cy="4608512"/>
          </a:xfrm>
        </p:spPr>
        <p:txBody>
          <a:bodyPr/>
          <a:lstStyle/>
          <a:p>
            <a:r>
              <a:rPr kumimoji="1" lang="ja-JP" altLang="en-US" dirty="0">
                <a:latin typeface="+mn-ea"/>
              </a:rPr>
              <a:t>一番大変な部分</a:t>
            </a:r>
            <a:endParaRPr kumimoji="1" lang="en-US" altLang="ja-JP" dirty="0">
              <a:latin typeface="+mn-ea"/>
            </a:endParaRPr>
          </a:p>
          <a:p>
            <a:r>
              <a:rPr lang="en-US" altLang="ja-JP" dirty="0" err="1"/>
              <a:t>myApp.services.tasks.create</a:t>
            </a:r>
            <a:r>
              <a:rPr lang="en-US" altLang="ja-JP" dirty="0"/>
              <a:t>(...)</a:t>
            </a:r>
            <a:br>
              <a:rPr lang="en-US" altLang="ja-JP" dirty="0"/>
            </a:br>
            <a:r>
              <a:rPr lang="ja-JP" altLang="en-US" dirty="0"/>
              <a:t>を呼び出すと</a:t>
            </a:r>
            <a:r>
              <a:rPr lang="en-US" altLang="ja-JP" dirty="0"/>
              <a:t>……</a:t>
            </a:r>
            <a:endParaRPr kumimoji="1" lang="en-US" altLang="ja-JP" dirty="0">
              <a:latin typeface="+mn-ea"/>
            </a:endParaRP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1E6A675A-39FA-4C7C-8158-425CFF7131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246D9DF-FDB0-482B-9EFF-A7D65879A2C8}" type="slidenum">
              <a:rPr lang="en-US" altLang="en-US" smtClean="0"/>
              <a:pPr>
                <a:defRPr/>
              </a:pPr>
              <a:t>20</a:t>
            </a:fld>
            <a:endParaRPr lang="en-US" altLang="en-US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287A0181-13C0-4CC7-B39D-30E387AAA400}"/>
              </a:ext>
            </a:extLst>
          </p:cNvPr>
          <p:cNvSpPr txBox="1"/>
          <p:nvPr/>
        </p:nvSpPr>
        <p:spPr>
          <a:xfrm>
            <a:off x="966428" y="3393446"/>
            <a:ext cx="7452828" cy="3139321"/>
          </a:xfrm>
          <a:prstGeom prst="rect">
            <a:avLst/>
          </a:prstGeom>
          <a:solidFill>
            <a:schemeClr val="bg2">
              <a:lumMod val="10000"/>
            </a:schemeClr>
          </a:solidFill>
        </p:spPr>
        <p:txBody>
          <a:bodyPr wrap="square" rtlCol="0">
            <a:spAutoFit/>
          </a:bodyPr>
          <a:lstStyle/>
          <a:p>
            <a:r>
              <a:rPr kumimoji="1" lang="en-US" altLang="ja-JP" dirty="0" err="1">
                <a:solidFill>
                  <a:schemeClr val="tx2"/>
                </a:solidFill>
                <a:latin typeface="+mn-lt"/>
              </a:rPr>
              <a:t>myApp.services</a:t>
            </a:r>
            <a:r>
              <a:rPr kumimoji="1" lang="en-US" altLang="ja-JP" dirty="0">
                <a:solidFill>
                  <a:schemeClr val="tx2"/>
                </a:solidFill>
                <a:latin typeface="+mn-lt"/>
              </a:rPr>
              <a:t> = {</a:t>
            </a:r>
          </a:p>
          <a:p>
            <a:r>
              <a:rPr kumimoji="1" lang="en-US" altLang="ja-JP" dirty="0">
                <a:solidFill>
                  <a:schemeClr val="tx2"/>
                </a:solidFill>
                <a:latin typeface="+mn-lt"/>
              </a:rPr>
              <a:t>  tasks: {</a:t>
            </a:r>
          </a:p>
          <a:p>
            <a:r>
              <a:rPr kumimoji="1" lang="en-US" altLang="ja-JP" dirty="0">
                <a:solidFill>
                  <a:schemeClr val="tx2"/>
                </a:solidFill>
                <a:latin typeface="+mn-lt"/>
              </a:rPr>
              <a:t>    create: function() {},</a:t>
            </a:r>
          </a:p>
          <a:p>
            <a:r>
              <a:rPr kumimoji="1" lang="en-US" altLang="ja-JP" dirty="0">
                <a:solidFill>
                  <a:schemeClr val="tx2"/>
                </a:solidFill>
                <a:latin typeface="+mn-lt"/>
              </a:rPr>
              <a:t>    update: function() {},</a:t>
            </a:r>
          </a:p>
          <a:p>
            <a:r>
              <a:rPr kumimoji="1" lang="en-US" altLang="ja-JP" dirty="0">
                <a:solidFill>
                  <a:schemeClr val="tx2"/>
                </a:solidFill>
                <a:latin typeface="+mn-lt"/>
              </a:rPr>
              <a:t>    ...</a:t>
            </a:r>
          </a:p>
          <a:p>
            <a:r>
              <a:rPr kumimoji="1" lang="en-US" altLang="ja-JP" dirty="0">
                <a:solidFill>
                  <a:schemeClr val="tx2"/>
                </a:solidFill>
                <a:latin typeface="+mn-lt"/>
              </a:rPr>
              <a:t>  },</a:t>
            </a:r>
          </a:p>
          <a:p>
            <a:r>
              <a:rPr kumimoji="1" lang="en-US" altLang="ja-JP" dirty="0">
                <a:solidFill>
                  <a:schemeClr val="tx2"/>
                </a:solidFill>
                <a:latin typeface="+mn-lt"/>
              </a:rPr>
              <a:t>  categories: {</a:t>
            </a:r>
          </a:p>
          <a:p>
            <a:r>
              <a:rPr kumimoji="1" lang="en-US" altLang="ja-JP" dirty="0">
                <a:solidFill>
                  <a:schemeClr val="tx2"/>
                </a:solidFill>
                <a:latin typeface="+mn-lt"/>
              </a:rPr>
              <a:t>    create: function() {},</a:t>
            </a:r>
          </a:p>
          <a:p>
            <a:r>
              <a:rPr kumimoji="1" lang="en-US" altLang="ja-JP" dirty="0">
                <a:solidFill>
                  <a:schemeClr val="tx2"/>
                </a:solidFill>
                <a:latin typeface="+mn-lt"/>
              </a:rPr>
              <a:t>    ...</a:t>
            </a:r>
          </a:p>
          <a:p>
            <a:r>
              <a:rPr kumimoji="1" lang="en-US" altLang="ja-JP" dirty="0">
                <a:solidFill>
                  <a:schemeClr val="tx2"/>
                </a:solidFill>
                <a:latin typeface="+mn-lt"/>
              </a:rPr>
              <a:t>  },</a:t>
            </a:r>
          </a:p>
          <a:p>
            <a:r>
              <a:rPr kumimoji="1" lang="en-US" altLang="ja-JP" dirty="0">
                <a:solidFill>
                  <a:schemeClr val="tx2"/>
                </a:solidFill>
                <a:latin typeface="+mn-lt"/>
              </a:rPr>
              <a:t>  animators: {</a:t>
            </a:r>
            <a:endParaRPr kumimoji="1" lang="ja-JP" altLang="en-US" dirty="0">
              <a:solidFill>
                <a:schemeClr val="tx2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765108068"/>
      </p:ext>
    </p:extLst>
  </p:cSld>
  <p:clrMapOvr>
    <a:masterClrMapping/>
  </p:clrMapOvr>
  <p:transition>
    <p:wipe dir="r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2C962FF-075D-459D-B247-F20D246DE4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services.js</a:t>
            </a:r>
            <a:r>
              <a:rPr lang="ja-JP" altLang="en-US" dirty="0"/>
              <a:t>②</a:t>
            </a:r>
            <a:endParaRPr lang="en-US" altLang="ja-JP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51F262E5-4745-456C-8455-EDDC356C9A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84313"/>
            <a:ext cx="8471284" cy="4608512"/>
          </a:xfrm>
        </p:spPr>
        <p:txBody>
          <a:bodyPr>
            <a:normAutofit fontScale="92500" lnSpcReduction="20000"/>
          </a:bodyPr>
          <a:lstStyle/>
          <a:p>
            <a:r>
              <a:rPr kumimoji="1" lang="en-US" altLang="ja-JP" dirty="0">
                <a:latin typeface="+mn-ea"/>
              </a:rPr>
              <a:t>Data</a:t>
            </a:r>
            <a:r>
              <a:rPr kumimoji="1" lang="ja-JP" altLang="en-US" dirty="0">
                <a:latin typeface="+mn-ea"/>
              </a:rPr>
              <a:t>オブジェクトで定義された新しい</a:t>
            </a:r>
            <a:br>
              <a:rPr kumimoji="1" lang="en-US" altLang="ja-JP" dirty="0">
                <a:latin typeface="+mn-ea"/>
              </a:rPr>
            </a:br>
            <a:r>
              <a:rPr lang="en-US" altLang="ja-JP" dirty="0" err="1"/>
              <a:t>ons</a:t>
            </a:r>
            <a:r>
              <a:rPr lang="en-US" altLang="ja-JP" dirty="0"/>
              <a:t>-list-item</a:t>
            </a:r>
            <a:r>
              <a:rPr lang="ja-JP" altLang="en-US" dirty="0"/>
              <a:t>を生成する</a:t>
            </a:r>
            <a:endParaRPr kumimoji="1" lang="en-US" altLang="ja-JP" dirty="0">
              <a:latin typeface="+mn-ea"/>
            </a:endParaRPr>
          </a:p>
          <a:p>
            <a:pPr lvl="1"/>
            <a:r>
              <a:rPr lang="en-US" altLang="ja-JP" dirty="0" err="1"/>
              <a:t>document.createElement</a:t>
            </a:r>
            <a:r>
              <a:rPr lang="en-US" altLang="ja-JP" dirty="0"/>
              <a:t>('</a:t>
            </a:r>
            <a:r>
              <a:rPr lang="en-US" altLang="ja-JP" dirty="0" err="1"/>
              <a:t>ons</a:t>
            </a:r>
            <a:r>
              <a:rPr lang="en-US" altLang="ja-JP" dirty="0"/>
              <a:t>-list-item’)</a:t>
            </a:r>
          </a:p>
          <a:p>
            <a:pPr lvl="1"/>
            <a:endParaRPr kumimoji="1" lang="en-US" altLang="ja-JP" dirty="0">
              <a:latin typeface="+mn-ea"/>
            </a:endParaRPr>
          </a:p>
          <a:p>
            <a:r>
              <a:rPr kumimoji="1" lang="ja-JP" altLang="en-US" dirty="0">
                <a:latin typeface="+mn-ea"/>
              </a:rPr>
              <a:t>空の</a:t>
            </a:r>
            <a:r>
              <a:rPr kumimoji="1" lang="en-US" altLang="ja-JP" dirty="0">
                <a:latin typeface="+mn-ea"/>
              </a:rPr>
              <a:t>div</a:t>
            </a:r>
            <a:r>
              <a:rPr kumimoji="1" lang="ja-JP" altLang="en-US" dirty="0">
                <a:latin typeface="+mn-ea"/>
              </a:rPr>
              <a:t>要素を作成し，</a:t>
            </a:r>
            <a:r>
              <a:rPr kumimoji="1" lang="en-US" altLang="ja-JP" dirty="0" err="1">
                <a:latin typeface="+mn-ea"/>
              </a:rPr>
              <a:t>innerHTML</a:t>
            </a:r>
            <a:r>
              <a:rPr kumimoji="1" lang="ja-JP" altLang="en-US" dirty="0">
                <a:latin typeface="+mn-ea"/>
              </a:rPr>
              <a:t>プロパティを使用してカスタムコンポーネントを内部に挿入</a:t>
            </a:r>
            <a:endParaRPr kumimoji="1" lang="en-US" altLang="ja-JP" dirty="0">
              <a:latin typeface="+mn-ea"/>
            </a:endParaRPr>
          </a:p>
          <a:p>
            <a:endParaRPr kumimoji="1" lang="en-US" altLang="ja-JP" dirty="0">
              <a:latin typeface="+mn-ea"/>
            </a:endParaRPr>
          </a:p>
          <a:p>
            <a:r>
              <a:rPr kumimoji="1" lang="ja-JP" altLang="en-US" dirty="0">
                <a:latin typeface="+mn-ea"/>
              </a:rPr>
              <a:t>各タスクのデータを</a:t>
            </a:r>
            <a:r>
              <a:rPr kumimoji="1" lang="en-US" altLang="ja-JP" dirty="0" err="1">
                <a:latin typeface="+mn-ea"/>
              </a:rPr>
              <a:t>ons</a:t>
            </a:r>
            <a:r>
              <a:rPr kumimoji="1" lang="en-US" altLang="ja-JP" dirty="0">
                <a:latin typeface="+mn-ea"/>
              </a:rPr>
              <a:t>-list-item</a:t>
            </a:r>
            <a:r>
              <a:rPr kumimoji="1" lang="ja-JP" altLang="en-US" dirty="0">
                <a:latin typeface="+mn-ea"/>
              </a:rPr>
              <a:t>内部配列</a:t>
            </a:r>
            <a:br>
              <a:rPr kumimoji="1" lang="en-US" altLang="ja-JP" dirty="0">
                <a:latin typeface="+mn-ea"/>
              </a:rPr>
            </a:br>
            <a:r>
              <a:rPr kumimoji="1" lang="ja-JP" altLang="en-US" dirty="0">
                <a:latin typeface="+mn-ea"/>
              </a:rPr>
              <a:t>ではなく，それ自体の中に格納している</a:t>
            </a:r>
            <a:br>
              <a:rPr kumimoji="1" lang="en-US" altLang="ja-JP" dirty="0">
                <a:latin typeface="+mn-ea"/>
              </a:rPr>
            </a:br>
            <a:r>
              <a:rPr kumimoji="1" lang="en-US" altLang="ja-JP" dirty="0">
                <a:latin typeface="+mn-ea"/>
              </a:rPr>
              <a:t>(</a:t>
            </a:r>
            <a:r>
              <a:rPr kumimoji="1" lang="en-US" altLang="ja-JP" dirty="0" err="1">
                <a:latin typeface="+mn-ea"/>
              </a:rPr>
              <a:t>taskItem.data</a:t>
            </a:r>
            <a:r>
              <a:rPr kumimoji="1" lang="en-US" altLang="ja-JP" dirty="0">
                <a:latin typeface="+mn-ea"/>
              </a:rPr>
              <a:t> = data;)</a:t>
            </a: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1E6A675A-39FA-4C7C-8158-425CFF7131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246D9DF-FDB0-482B-9EFF-A7D65879A2C8}" type="slidenum">
              <a:rPr lang="en-US" altLang="en-US" smtClean="0"/>
              <a:pPr>
                <a:defRPr/>
              </a:pPr>
              <a:t>21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39954392"/>
      </p:ext>
    </p:extLst>
  </p:cSld>
  <p:clrMapOvr>
    <a:masterClrMapping/>
  </p:clrMapOvr>
  <p:transition>
    <p:wipe dir="r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2C962FF-075D-459D-B247-F20D246DE4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services.js</a:t>
            </a:r>
            <a:r>
              <a:rPr lang="ja-JP" altLang="en-US" dirty="0"/>
              <a:t>③</a:t>
            </a:r>
            <a:endParaRPr lang="en-US" altLang="ja-JP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51F262E5-4745-456C-8455-EDDC356C9A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84313"/>
            <a:ext cx="8471284" cy="4608512"/>
          </a:xfrm>
        </p:spPr>
        <p:txBody>
          <a:bodyPr/>
          <a:lstStyle/>
          <a:p>
            <a:r>
              <a:rPr lang="ja-JP" altLang="en-US" dirty="0"/>
              <a:t>タスクを完了または元に戻すための機能</a:t>
            </a:r>
            <a:endParaRPr lang="en-US" altLang="ja-JP" dirty="0"/>
          </a:p>
          <a:p>
            <a:r>
              <a:rPr lang="ja-JP" altLang="en-US" dirty="0"/>
              <a:t>チェックボックスの</a:t>
            </a:r>
            <a:r>
              <a:rPr kumimoji="1" lang="en-US" altLang="ja-JP" dirty="0">
                <a:latin typeface="+mn-ea"/>
              </a:rPr>
              <a:t>change</a:t>
            </a:r>
            <a:r>
              <a:rPr kumimoji="1" lang="ja-JP" altLang="en-US" dirty="0">
                <a:latin typeface="+mn-ea"/>
              </a:rPr>
              <a:t>イベントの</a:t>
            </a:r>
            <a:br>
              <a:rPr kumimoji="1" lang="en-US" altLang="ja-JP" dirty="0">
                <a:latin typeface="+mn-ea"/>
              </a:rPr>
            </a:br>
            <a:r>
              <a:rPr kumimoji="1" lang="ja-JP" altLang="en-US" dirty="0">
                <a:latin typeface="+mn-ea"/>
              </a:rPr>
              <a:t>ために</a:t>
            </a:r>
            <a:r>
              <a:rPr lang="ja-JP" altLang="en-US" dirty="0"/>
              <a:t>リスナーを追加</a:t>
            </a:r>
            <a:endParaRPr lang="en-US" altLang="ja-JP" dirty="0"/>
          </a:p>
          <a:p>
            <a:r>
              <a:rPr lang="en-US" altLang="ja-JP" dirty="0"/>
              <a:t>completion</a:t>
            </a:r>
            <a:r>
              <a:rPr lang="ja-JP" altLang="en-US" dirty="0"/>
              <a:t>機能は保留を完了に追加</a:t>
            </a:r>
            <a:endParaRPr kumimoji="1" lang="en-US" altLang="ja-JP" dirty="0">
              <a:latin typeface="+mn-ea"/>
            </a:endParaRP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1E6A675A-39FA-4C7C-8158-425CFF7131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246D9DF-FDB0-482B-9EFF-A7D65879A2C8}" type="slidenum">
              <a:rPr lang="en-US" altLang="en-US" smtClean="0"/>
              <a:pPr>
                <a:defRPr/>
              </a:pPr>
              <a:t>22</a:t>
            </a:fld>
            <a:endParaRPr lang="en-US" altLang="en-US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287A0181-13C0-4CC7-B39D-30E387AAA400}"/>
              </a:ext>
            </a:extLst>
          </p:cNvPr>
          <p:cNvSpPr txBox="1"/>
          <p:nvPr/>
        </p:nvSpPr>
        <p:spPr>
          <a:xfrm>
            <a:off x="408937" y="4018658"/>
            <a:ext cx="8322096" cy="2308324"/>
          </a:xfrm>
          <a:prstGeom prst="rect">
            <a:avLst/>
          </a:prstGeom>
          <a:solidFill>
            <a:schemeClr val="bg2">
              <a:lumMod val="10000"/>
            </a:schemeClr>
          </a:solidFill>
        </p:spPr>
        <p:txBody>
          <a:bodyPr wrap="square" rtlCol="0">
            <a:spAutoFit/>
          </a:bodyPr>
          <a:lstStyle/>
          <a:p>
            <a:r>
              <a:rPr kumimoji="1" lang="en-US" altLang="ja-JP" dirty="0">
                <a:solidFill>
                  <a:schemeClr val="tx2"/>
                </a:solidFill>
                <a:latin typeface="+mj-lt"/>
              </a:rPr>
              <a:t>// Add 'completion' functionality when the checkbox changes.</a:t>
            </a:r>
          </a:p>
          <a:p>
            <a:r>
              <a:rPr kumimoji="1" lang="en-US" altLang="ja-JP" dirty="0">
                <a:solidFill>
                  <a:schemeClr val="tx2"/>
                </a:solidFill>
                <a:latin typeface="+mj-lt"/>
              </a:rPr>
              <a:t>  </a:t>
            </a:r>
            <a:r>
              <a:rPr kumimoji="1" lang="en-US" altLang="ja-JP" dirty="0" err="1">
                <a:solidFill>
                  <a:schemeClr val="tx2"/>
                </a:solidFill>
                <a:latin typeface="+mj-lt"/>
              </a:rPr>
              <a:t>taskItem.data.onCheckboxChange</a:t>
            </a:r>
            <a:r>
              <a:rPr kumimoji="1" lang="en-US" altLang="ja-JP" dirty="0">
                <a:solidFill>
                  <a:schemeClr val="tx2"/>
                </a:solidFill>
                <a:latin typeface="+mj-lt"/>
              </a:rPr>
              <a:t> = function(event) {</a:t>
            </a:r>
          </a:p>
          <a:p>
            <a:r>
              <a:rPr kumimoji="1" lang="en-US" altLang="ja-JP" dirty="0">
                <a:solidFill>
                  <a:schemeClr val="tx2"/>
                </a:solidFill>
                <a:latin typeface="+mj-lt"/>
              </a:rPr>
              <a:t>    </a:t>
            </a:r>
            <a:r>
              <a:rPr kumimoji="1" lang="en-US" altLang="ja-JP" dirty="0" err="1">
                <a:solidFill>
                  <a:schemeClr val="tx2"/>
                </a:solidFill>
                <a:latin typeface="+mj-lt"/>
              </a:rPr>
              <a:t>myApp.services.animators.swipe</a:t>
            </a:r>
            <a:r>
              <a:rPr kumimoji="1" lang="en-US" altLang="ja-JP" dirty="0">
                <a:solidFill>
                  <a:schemeClr val="tx2"/>
                </a:solidFill>
                <a:latin typeface="+mj-lt"/>
              </a:rPr>
              <a:t>(</a:t>
            </a:r>
            <a:r>
              <a:rPr kumimoji="1" lang="en-US" altLang="ja-JP" dirty="0" err="1">
                <a:solidFill>
                  <a:schemeClr val="tx2"/>
                </a:solidFill>
                <a:latin typeface="+mj-lt"/>
              </a:rPr>
              <a:t>taskItem</a:t>
            </a:r>
            <a:r>
              <a:rPr kumimoji="1" lang="en-US" altLang="ja-JP" dirty="0">
                <a:solidFill>
                  <a:schemeClr val="tx2"/>
                </a:solidFill>
                <a:latin typeface="+mj-lt"/>
              </a:rPr>
              <a:t>, function() {</a:t>
            </a:r>
          </a:p>
          <a:p>
            <a:r>
              <a:rPr kumimoji="1" lang="en-US" altLang="ja-JP" dirty="0">
                <a:solidFill>
                  <a:schemeClr val="tx2"/>
                </a:solidFill>
                <a:latin typeface="+mj-lt"/>
              </a:rPr>
              <a:t>      var </a:t>
            </a:r>
            <a:r>
              <a:rPr kumimoji="1" lang="en-US" altLang="ja-JP" dirty="0" err="1">
                <a:solidFill>
                  <a:schemeClr val="tx2"/>
                </a:solidFill>
                <a:latin typeface="+mj-lt"/>
              </a:rPr>
              <a:t>listId</a:t>
            </a:r>
            <a:r>
              <a:rPr kumimoji="1" lang="en-US" altLang="ja-JP" dirty="0">
                <a:solidFill>
                  <a:schemeClr val="tx2"/>
                </a:solidFill>
                <a:latin typeface="+mj-lt"/>
              </a:rPr>
              <a:t> = (taskItem.parentElement.id === 'pending-list' &amp;&amp; </a:t>
            </a:r>
            <a:r>
              <a:rPr kumimoji="1" lang="en-US" altLang="ja-JP" dirty="0" err="1">
                <a:solidFill>
                  <a:schemeClr val="tx2"/>
                </a:solidFill>
                <a:latin typeface="+mj-lt"/>
              </a:rPr>
              <a:t>event.target.checked</a:t>
            </a:r>
            <a:r>
              <a:rPr kumimoji="1" lang="en-US" altLang="ja-JP" dirty="0">
                <a:solidFill>
                  <a:schemeClr val="tx2"/>
                </a:solidFill>
                <a:latin typeface="+mj-lt"/>
              </a:rPr>
              <a:t>) ? '#completed-list' : '#pending-list';</a:t>
            </a:r>
          </a:p>
          <a:p>
            <a:r>
              <a:rPr kumimoji="1" lang="en-US" altLang="ja-JP" dirty="0">
                <a:solidFill>
                  <a:schemeClr val="tx2"/>
                </a:solidFill>
                <a:latin typeface="+mj-lt"/>
              </a:rPr>
              <a:t>      </a:t>
            </a:r>
            <a:r>
              <a:rPr kumimoji="1" lang="en-US" altLang="ja-JP" dirty="0" err="1">
                <a:solidFill>
                  <a:schemeClr val="tx2"/>
                </a:solidFill>
                <a:latin typeface="+mj-lt"/>
              </a:rPr>
              <a:t>document.querySelector</a:t>
            </a:r>
            <a:r>
              <a:rPr kumimoji="1" lang="en-US" altLang="ja-JP" dirty="0">
                <a:solidFill>
                  <a:schemeClr val="tx2"/>
                </a:solidFill>
                <a:latin typeface="+mj-lt"/>
              </a:rPr>
              <a:t>(</a:t>
            </a:r>
            <a:r>
              <a:rPr kumimoji="1" lang="en-US" altLang="ja-JP" dirty="0" err="1">
                <a:solidFill>
                  <a:schemeClr val="tx2"/>
                </a:solidFill>
                <a:latin typeface="+mj-lt"/>
              </a:rPr>
              <a:t>listId</a:t>
            </a:r>
            <a:r>
              <a:rPr kumimoji="1" lang="en-US" altLang="ja-JP" dirty="0">
                <a:solidFill>
                  <a:schemeClr val="tx2"/>
                </a:solidFill>
                <a:latin typeface="+mj-lt"/>
              </a:rPr>
              <a:t>).</a:t>
            </a:r>
            <a:r>
              <a:rPr kumimoji="1" lang="en-US" altLang="ja-JP" dirty="0" err="1">
                <a:solidFill>
                  <a:schemeClr val="tx2"/>
                </a:solidFill>
                <a:latin typeface="+mj-lt"/>
              </a:rPr>
              <a:t>appendChild</a:t>
            </a:r>
            <a:r>
              <a:rPr kumimoji="1" lang="en-US" altLang="ja-JP" dirty="0">
                <a:solidFill>
                  <a:schemeClr val="tx2"/>
                </a:solidFill>
                <a:latin typeface="+mj-lt"/>
              </a:rPr>
              <a:t>(</a:t>
            </a:r>
            <a:r>
              <a:rPr kumimoji="1" lang="en-US" altLang="ja-JP" dirty="0" err="1">
                <a:solidFill>
                  <a:schemeClr val="tx2"/>
                </a:solidFill>
                <a:latin typeface="+mj-lt"/>
              </a:rPr>
              <a:t>taskItem</a:t>
            </a:r>
            <a:r>
              <a:rPr kumimoji="1" lang="en-US" altLang="ja-JP" dirty="0">
                <a:solidFill>
                  <a:schemeClr val="tx2"/>
                </a:solidFill>
                <a:latin typeface="+mj-lt"/>
              </a:rPr>
              <a:t>);</a:t>
            </a:r>
          </a:p>
          <a:p>
            <a:r>
              <a:rPr kumimoji="1" lang="en-US" altLang="ja-JP" dirty="0">
                <a:solidFill>
                  <a:schemeClr val="tx2"/>
                </a:solidFill>
                <a:latin typeface="+mj-lt"/>
              </a:rPr>
              <a:t>    });</a:t>
            </a:r>
          </a:p>
          <a:p>
            <a:r>
              <a:rPr kumimoji="1" lang="en-US" altLang="ja-JP" dirty="0">
                <a:solidFill>
                  <a:schemeClr val="tx2"/>
                </a:solidFill>
                <a:latin typeface="+mj-lt"/>
              </a:rPr>
              <a:t>  };</a:t>
            </a:r>
            <a:endParaRPr kumimoji="1" lang="ja-JP" altLang="en-US" dirty="0">
              <a:solidFill>
                <a:schemeClr val="tx2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475329446"/>
      </p:ext>
    </p:extLst>
  </p:cSld>
  <p:clrMapOvr>
    <a:masterClrMapping/>
  </p:clrMapOvr>
  <p:transition>
    <p:wipe dir="r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2C962FF-075D-459D-B247-F20D246DE4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services.js</a:t>
            </a:r>
            <a:r>
              <a:rPr lang="ja-JP" altLang="en-US" dirty="0"/>
              <a:t>④</a:t>
            </a:r>
            <a:endParaRPr lang="en-US" altLang="ja-JP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51F262E5-4745-456C-8455-EDDC356C9A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84313"/>
            <a:ext cx="8471284" cy="4608512"/>
          </a:xfrm>
        </p:spPr>
        <p:txBody>
          <a:bodyPr/>
          <a:lstStyle/>
          <a:p>
            <a:r>
              <a:rPr lang="ja-JP" altLang="en-US" dirty="0"/>
              <a:t>キーフレームやタイムアウトを持つ</a:t>
            </a:r>
            <a:br>
              <a:rPr lang="en-US" altLang="ja-JP" dirty="0"/>
            </a:br>
            <a:r>
              <a:rPr lang="ja-JP" altLang="en-US" dirty="0"/>
              <a:t>カスタム</a:t>
            </a:r>
            <a:r>
              <a:rPr lang="en-US" altLang="ja-JP" dirty="0"/>
              <a:t>CSS</a:t>
            </a:r>
            <a:r>
              <a:rPr lang="ja-JP" altLang="en-US" dirty="0"/>
              <a:t>クラスを追加</a:t>
            </a:r>
            <a:endParaRPr lang="en-US" altLang="ja-JP" dirty="0"/>
          </a:p>
          <a:p>
            <a:endParaRPr lang="en-US" altLang="ja-JP" dirty="0"/>
          </a:p>
          <a:p>
            <a:r>
              <a:rPr lang="ja-JP" altLang="en-US" dirty="0"/>
              <a:t>特定パラメータときアニメーションが終了するコールバックを実行</a:t>
            </a:r>
            <a:endParaRPr kumimoji="1" lang="en-US" altLang="ja-JP" dirty="0">
              <a:latin typeface="+mn-ea"/>
            </a:endParaRP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1E6A675A-39FA-4C7C-8158-425CFF7131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246D9DF-FDB0-482B-9EFF-A7D65879A2C8}" type="slidenum">
              <a:rPr lang="en-US" altLang="en-US" smtClean="0"/>
              <a:pPr>
                <a:defRPr/>
              </a:pPr>
              <a:t>23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68720140"/>
      </p:ext>
    </p:extLst>
  </p:cSld>
  <p:clrMapOvr>
    <a:masterClrMapping/>
  </p:clrMapOvr>
  <p:transition>
    <p:wipe dir="r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2C962FF-075D-459D-B247-F20D246DE4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services.js</a:t>
            </a:r>
            <a:r>
              <a:rPr lang="ja-JP" altLang="en-US" dirty="0"/>
              <a:t>⑤</a:t>
            </a:r>
            <a:endParaRPr lang="en-US" altLang="ja-JP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51F262E5-4745-456C-8455-EDDC356C9A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84313"/>
            <a:ext cx="8471284" cy="4608512"/>
          </a:xfrm>
        </p:spPr>
        <p:txBody>
          <a:bodyPr/>
          <a:lstStyle/>
          <a:p>
            <a:r>
              <a:rPr lang="ja-JP" altLang="en-US" dirty="0"/>
              <a:t>アイテムを保留中のタスクリストに追加</a:t>
            </a:r>
            <a:endParaRPr kumimoji="1" lang="en-US" altLang="ja-JP" dirty="0">
              <a:latin typeface="+mn-ea"/>
            </a:endParaRPr>
          </a:p>
          <a:p>
            <a:endParaRPr kumimoji="1" lang="en-US" altLang="ja-JP" dirty="0">
              <a:latin typeface="+mn-ea"/>
            </a:endParaRPr>
          </a:p>
          <a:p>
            <a:r>
              <a:rPr kumimoji="1" lang="en-US" altLang="ja-JP" dirty="0" err="1">
                <a:latin typeface="+mn-ea"/>
              </a:rPr>
              <a:t>insertBefore</a:t>
            </a:r>
            <a:r>
              <a:rPr kumimoji="1" lang="ja-JP" altLang="en-US" dirty="0">
                <a:latin typeface="+mn-ea"/>
              </a:rPr>
              <a:t>が</a:t>
            </a:r>
            <a:r>
              <a:rPr kumimoji="1" lang="en-US" altLang="ja-JP" dirty="0">
                <a:latin typeface="+mn-ea"/>
              </a:rPr>
              <a:t>null</a:t>
            </a:r>
            <a:r>
              <a:rPr kumimoji="1" lang="ja-JP" altLang="en-US" dirty="0">
                <a:latin typeface="+mn-ea"/>
              </a:rPr>
              <a:t>の場合</a:t>
            </a:r>
            <a:r>
              <a:rPr lang="ja-JP" altLang="en-US" dirty="0"/>
              <a:t>項目はリストの最後に追加される</a:t>
            </a:r>
            <a:endParaRPr kumimoji="1" lang="en-US" altLang="ja-JP" dirty="0">
              <a:latin typeface="+mn-ea"/>
            </a:endParaRP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1E6A675A-39FA-4C7C-8158-425CFF7131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246D9DF-FDB0-482B-9EFF-A7D65879A2C8}" type="slidenum">
              <a:rPr lang="en-US" altLang="en-US" smtClean="0"/>
              <a:pPr>
                <a:defRPr/>
              </a:pPr>
              <a:t>24</a:t>
            </a:fld>
            <a:endParaRPr lang="en-US" altLang="en-US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287A0181-13C0-4CC7-B39D-30E387AAA400}"/>
              </a:ext>
            </a:extLst>
          </p:cNvPr>
          <p:cNvSpPr txBox="1"/>
          <p:nvPr/>
        </p:nvSpPr>
        <p:spPr>
          <a:xfrm>
            <a:off x="553910" y="5169495"/>
            <a:ext cx="8277863" cy="923330"/>
          </a:xfrm>
          <a:prstGeom prst="rect">
            <a:avLst/>
          </a:prstGeom>
          <a:solidFill>
            <a:schemeClr val="bg2">
              <a:lumMod val="10000"/>
            </a:schemeClr>
          </a:solidFill>
        </p:spPr>
        <p:txBody>
          <a:bodyPr wrap="square" rtlCol="0">
            <a:spAutoFit/>
          </a:bodyPr>
          <a:lstStyle/>
          <a:p>
            <a:r>
              <a:rPr kumimoji="1" lang="en-US" altLang="ja-JP" dirty="0">
                <a:solidFill>
                  <a:schemeClr val="tx2"/>
                </a:solidFill>
                <a:latin typeface="+mj-lt"/>
              </a:rPr>
              <a:t>var </a:t>
            </a:r>
            <a:r>
              <a:rPr kumimoji="1" lang="en-US" altLang="ja-JP" dirty="0" err="1">
                <a:solidFill>
                  <a:schemeClr val="tx2"/>
                </a:solidFill>
                <a:latin typeface="+mj-lt"/>
              </a:rPr>
              <a:t>pendingList</a:t>
            </a:r>
            <a:r>
              <a:rPr kumimoji="1" lang="en-US" altLang="ja-JP" dirty="0">
                <a:solidFill>
                  <a:schemeClr val="tx2"/>
                </a:solidFill>
                <a:latin typeface="+mj-lt"/>
              </a:rPr>
              <a:t> = </a:t>
            </a:r>
            <a:r>
              <a:rPr kumimoji="1" lang="en-US" altLang="ja-JP" dirty="0" err="1">
                <a:solidFill>
                  <a:schemeClr val="tx2"/>
                </a:solidFill>
                <a:latin typeface="+mj-lt"/>
              </a:rPr>
              <a:t>document.querySelector</a:t>
            </a:r>
            <a:r>
              <a:rPr kumimoji="1" lang="en-US" altLang="ja-JP" dirty="0">
                <a:solidFill>
                  <a:schemeClr val="tx2"/>
                </a:solidFill>
                <a:latin typeface="+mj-lt"/>
              </a:rPr>
              <a:t>('#pending-list');</a:t>
            </a:r>
          </a:p>
          <a:p>
            <a:r>
              <a:rPr kumimoji="1" lang="en-US" altLang="ja-JP" dirty="0" err="1">
                <a:solidFill>
                  <a:schemeClr val="tx2"/>
                </a:solidFill>
                <a:latin typeface="+mj-lt"/>
              </a:rPr>
              <a:t>pendingList.insertBefore</a:t>
            </a:r>
            <a:r>
              <a:rPr kumimoji="1" lang="en-US" altLang="ja-JP" dirty="0">
                <a:solidFill>
                  <a:schemeClr val="tx2"/>
                </a:solidFill>
                <a:latin typeface="+mj-lt"/>
              </a:rPr>
              <a:t>(</a:t>
            </a:r>
            <a:r>
              <a:rPr kumimoji="1" lang="en-US" altLang="ja-JP" dirty="0" err="1">
                <a:solidFill>
                  <a:schemeClr val="tx2"/>
                </a:solidFill>
                <a:latin typeface="+mj-lt"/>
              </a:rPr>
              <a:t>taskItem</a:t>
            </a:r>
            <a:r>
              <a:rPr kumimoji="1" lang="en-US" altLang="ja-JP" dirty="0">
                <a:solidFill>
                  <a:schemeClr val="tx2"/>
                </a:solidFill>
                <a:latin typeface="+mj-lt"/>
              </a:rPr>
              <a:t>, </a:t>
            </a:r>
            <a:r>
              <a:rPr kumimoji="1" lang="en-US" altLang="ja-JP" dirty="0" err="1">
                <a:solidFill>
                  <a:schemeClr val="tx2"/>
                </a:solidFill>
                <a:latin typeface="+mj-lt"/>
              </a:rPr>
              <a:t>taskItem.data.urgent</a:t>
            </a:r>
            <a:r>
              <a:rPr kumimoji="1" lang="en-US" altLang="ja-JP" dirty="0">
                <a:solidFill>
                  <a:schemeClr val="tx2"/>
                </a:solidFill>
                <a:latin typeface="+mj-lt"/>
              </a:rPr>
              <a:t> ? </a:t>
            </a:r>
            <a:r>
              <a:rPr kumimoji="1" lang="en-US" altLang="ja-JP" dirty="0" err="1">
                <a:solidFill>
                  <a:schemeClr val="tx2"/>
                </a:solidFill>
                <a:latin typeface="+mj-lt"/>
              </a:rPr>
              <a:t>pendingList.firstChild</a:t>
            </a:r>
            <a:r>
              <a:rPr kumimoji="1" lang="en-US" altLang="ja-JP" dirty="0">
                <a:solidFill>
                  <a:schemeClr val="tx2"/>
                </a:solidFill>
                <a:latin typeface="+mj-lt"/>
              </a:rPr>
              <a:t> : null);</a:t>
            </a:r>
            <a:endParaRPr kumimoji="1" lang="ja-JP" altLang="en-US" dirty="0">
              <a:solidFill>
                <a:schemeClr val="tx2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086790751"/>
      </p:ext>
    </p:extLst>
  </p:cSld>
  <p:clrMapOvr>
    <a:masterClrMapping/>
  </p:clrMapOvr>
  <p:transition>
    <p:wipe dir="r"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2C962FF-075D-459D-B247-F20D246DE4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Automatic Styling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51F262E5-4745-456C-8455-EDDC356C9A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ja-JP" dirty="0"/>
              <a:t>iOS</a:t>
            </a:r>
            <a:r>
              <a:rPr kumimoji="1" lang="ja-JP" altLang="en-US" dirty="0"/>
              <a:t>と</a:t>
            </a:r>
            <a:r>
              <a:rPr kumimoji="1" lang="en-US" altLang="ja-JP" dirty="0"/>
              <a:t>android</a:t>
            </a:r>
            <a:r>
              <a:rPr kumimoji="1" lang="ja-JP" altLang="en-US" dirty="0"/>
              <a:t>で自動的にスタイルを変更</a:t>
            </a:r>
            <a:br>
              <a:rPr kumimoji="1" lang="en-US" altLang="ja-JP" dirty="0"/>
            </a:br>
            <a:r>
              <a:rPr kumimoji="1" lang="ja-JP" altLang="en-US" dirty="0"/>
              <a:t>できる</a:t>
            </a:r>
            <a:endParaRPr kumimoji="1" lang="en-US" altLang="ja-JP" dirty="0"/>
          </a:p>
          <a:p>
            <a:endParaRPr kumimoji="1" lang="en-US" altLang="ja-JP" dirty="0"/>
          </a:p>
          <a:p>
            <a:r>
              <a:rPr kumimoji="1" lang="ja-JP" altLang="en-US" dirty="0"/>
              <a:t>様々な方法がある</a:t>
            </a: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1E6A675A-39FA-4C7C-8158-425CFF7131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246D9DF-FDB0-482B-9EFF-A7D65879A2C8}" type="slidenum">
              <a:rPr lang="en-US" altLang="en-US" smtClean="0"/>
              <a:pPr>
                <a:defRPr/>
              </a:pPr>
              <a:t>25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42194119"/>
      </p:ext>
    </p:extLst>
  </p:cSld>
  <p:clrMapOvr>
    <a:masterClrMapping/>
  </p:clrMapOvr>
  <p:transition>
    <p:wipe dir="r"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2C962FF-075D-459D-B247-F20D246DE4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/>
              <a:t>プロジェクトの構成</a:t>
            </a: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1E6A675A-39FA-4C7C-8158-425CFF7131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246D9DF-FDB0-482B-9EFF-A7D65879A2C8}" type="slidenum">
              <a:rPr lang="en-US" altLang="en-US" smtClean="0"/>
              <a:pPr>
                <a:defRPr/>
              </a:pPr>
              <a:t>26</a:t>
            </a:fld>
            <a:endParaRPr lang="en-US" altLang="en-US"/>
          </a:p>
        </p:txBody>
      </p:sp>
      <p:sp>
        <p:nvSpPr>
          <p:cNvPr id="6" name="コンテンツ プレースホルダー 2">
            <a:extLst>
              <a:ext uri="{FF2B5EF4-FFF2-40B4-BE49-F238E27FC236}">
                <a16:creationId xmlns:a16="http://schemas.microsoft.com/office/drawing/2014/main" id="{9F346FB5-D82F-420E-BAFE-133A9D4BAC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84312"/>
            <a:ext cx="8291513" cy="4933019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altLang="ja-JP" dirty="0"/>
              <a:t>www/</a:t>
            </a:r>
            <a:br>
              <a:rPr lang="en-US" altLang="ja-JP" dirty="0"/>
            </a:br>
            <a:r>
              <a:rPr lang="ja-JP" altLang="en-US" dirty="0"/>
              <a:t> ├ </a:t>
            </a:r>
            <a:r>
              <a:rPr lang="en-US" altLang="ja-JP" dirty="0" err="1"/>
              <a:t>css</a:t>
            </a:r>
            <a:r>
              <a:rPr lang="en-US" altLang="ja-JP" dirty="0"/>
              <a:t>/</a:t>
            </a:r>
          </a:p>
          <a:p>
            <a:pPr marL="0" indent="0">
              <a:buNone/>
            </a:pPr>
            <a:r>
              <a:rPr lang="en-US" altLang="ja-JP" dirty="0"/>
              <a:t> </a:t>
            </a:r>
            <a:r>
              <a:rPr lang="ja-JP" altLang="en-US" dirty="0"/>
              <a:t>│  └ </a:t>
            </a:r>
            <a:r>
              <a:rPr lang="en-US" altLang="ja-JP" dirty="0"/>
              <a:t>style.css</a:t>
            </a:r>
            <a:br>
              <a:rPr lang="en-US" altLang="ja-JP" dirty="0"/>
            </a:br>
            <a:r>
              <a:rPr lang="ja-JP" altLang="en-US" dirty="0"/>
              <a:t> ├ </a:t>
            </a:r>
            <a:r>
              <a:rPr lang="en-US" altLang="ja-JP" dirty="0" err="1"/>
              <a:t>js</a:t>
            </a:r>
            <a:r>
              <a:rPr lang="en-US" altLang="ja-JP" dirty="0"/>
              <a:t>/</a:t>
            </a:r>
          </a:p>
          <a:p>
            <a:pPr marL="0" indent="0">
              <a:buNone/>
            </a:pPr>
            <a:r>
              <a:rPr lang="en-US" altLang="ja-JP" dirty="0"/>
              <a:t> </a:t>
            </a:r>
            <a:r>
              <a:rPr lang="ja-JP" altLang="en-US" dirty="0"/>
              <a:t>│</a:t>
            </a:r>
            <a:r>
              <a:rPr lang="en-US" altLang="ja-JP" dirty="0"/>
              <a:t>  ├ app.js</a:t>
            </a:r>
          </a:p>
          <a:p>
            <a:pPr marL="0" indent="0">
              <a:buNone/>
            </a:pPr>
            <a:r>
              <a:rPr lang="en-US" altLang="ja-JP" dirty="0"/>
              <a:t> </a:t>
            </a:r>
            <a:r>
              <a:rPr lang="ja-JP" altLang="en-US" dirty="0"/>
              <a:t>│</a:t>
            </a:r>
            <a:r>
              <a:rPr lang="en-US" altLang="ja-JP" dirty="0"/>
              <a:t>  ├</a:t>
            </a:r>
            <a:r>
              <a:rPr lang="ja-JP" altLang="en-US" dirty="0"/>
              <a:t> </a:t>
            </a:r>
            <a:r>
              <a:rPr lang="en-US" altLang="ja-JP" dirty="0"/>
              <a:t>controllers.js</a:t>
            </a:r>
          </a:p>
          <a:p>
            <a:pPr marL="0" indent="0">
              <a:buNone/>
            </a:pPr>
            <a:r>
              <a:rPr lang="en-US" altLang="ja-JP" dirty="0"/>
              <a:t> </a:t>
            </a:r>
            <a:r>
              <a:rPr lang="ja-JP" altLang="en-US" dirty="0"/>
              <a:t>│  └ </a:t>
            </a:r>
            <a:r>
              <a:rPr lang="en-US" altLang="ja-JP" dirty="0"/>
              <a:t>services.js</a:t>
            </a:r>
          </a:p>
          <a:p>
            <a:pPr marL="0" indent="0">
              <a:buNone/>
            </a:pPr>
            <a:r>
              <a:rPr lang="ja-JP" altLang="en-US" dirty="0"/>
              <a:t> ├ </a:t>
            </a:r>
            <a:r>
              <a:rPr lang="en-US" altLang="ja-JP" dirty="0"/>
              <a:t>html/</a:t>
            </a:r>
            <a:br>
              <a:rPr lang="en-US" altLang="ja-JP" dirty="0"/>
            </a:br>
            <a:r>
              <a:rPr lang="ja-JP" altLang="en-US" dirty="0"/>
              <a:t> │  ├ </a:t>
            </a:r>
            <a:r>
              <a:rPr lang="en-US" altLang="ja-JP" dirty="0"/>
              <a:t>completed_tasks.html</a:t>
            </a:r>
            <a:br>
              <a:rPr lang="en-US" altLang="ja-JP" dirty="0"/>
            </a:br>
            <a:r>
              <a:rPr lang="ja-JP" altLang="en-US" dirty="0"/>
              <a:t> │  ├ </a:t>
            </a:r>
            <a:r>
              <a:rPr lang="en-US" altLang="ja-JP" dirty="0"/>
              <a:t>details_task.html</a:t>
            </a:r>
          </a:p>
          <a:p>
            <a:pPr marL="0" indent="0">
              <a:buNone/>
            </a:pPr>
            <a:r>
              <a:rPr lang="en-US" altLang="ja-JP" dirty="0"/>
              <a:t> </a:t>
            </a:r>
            <a:r>
              <a:rPr lang="ja-JP" altLang="en-US" dirty="0"/>
              <a:t>│  ├ </a:t>
            </a:r>
            <a:r>
              <a:rPr lang="en-US" altLang="ja-JP" dirty="0"/>
              <a:t>menu.html</a:t>
            </a:r>
          </a:p>
          <a:p>
            <a:pPr marL="0" indent="0">
              <a:buNone/>
            </a:pPr>
            <a:r>
              <a:rPr lang="en-US" altLang="ja-JP" dirty="0"/>
              <a:t> </a:t>
            </a:r>
            <a:r>
              <a:rPr lang="ja-JP" altLang="en-US" dirty="0"/>
              <a:t>│</a:t>
            </a:r>
            <a:r>
              <a:rPr lang="en-US" altLang="ja-JP" dirty="0"/>
              <a:t>  ├ new_task.html</a:t>
            </a:r>
          </a:p>
          <a:p>
            <a:pPr marL="0" indent="0">
              <a:buNone/>
            </a:pPr>
            <a:r>
              <a:rPr lang="en-US" altLang="ja-JP" dirty="0"/>
              <a:t> </a:t>
            </a:r>
            <a:r>
              <a:rPr lang="ja-JP" altLang="en-US" dirty="0"/>
              <a:t>│  └ </a:t>
            </a:r>
            <a:r>
              <a:rPr lang="en-US" altLang="ja-JP" dirty="0"/>
              <a:t>pending_tasks.html</a:t>
            </a:r>
            <a:br>
              <a:rPr lang="en-US" altLang="ja-JP" dirty="0"/>
            </a:br>
            <a:r>
              <a:rPr lang="ja-JP" altLang="en-US" dirty="0"/>
              <a:t> ├ </a:t>
            </a:r>
            <a:r>
              <a:rPr lang="en-US" altLang="ja-JP" dirty="0"/>
              <a:t>lib/</a:t>
            </a:r>
            <a:br>
              <a:rPr lang="en-US" altLang="ja-JP" dirty="0"/>
            </a:br>
            <a:r>
              <a:rPr lang="en-US" altLang="ja-JP" dirty="0"/>
              <a:t> </a:t>
            </a:r>
            <a:r>
              <a:rPr lang="ja-JP" altLang="en-US" dirty="0"/>
              <a:t>│</a:t>
            </a:r>
            <a:r>
              <a:rPr lang="en-US" altLang="ja-JP" dirty="0"/>
              <a:t>  </a:t>
            </a:r>
            <a:r>
              <a:rPr lang="ja-JP" altLang="en-US" dirty="0"/>
              <a:t>└ </a:t>
            </a:r>
            <a:r>
              <a:rPr lang="en-US" altLang="ja-JP" dirty="0" err="1"/>
              <a:t>onsen</a:t>
            </a:r>
            <a:r>
              <a:rPr lang="en-US" altLang="ja-JP" dirty="0"/>
              <a:t>/</a:t>
            </a:r>
            <a:br>
              <a:rPr lang="en-US" altLang="ja-JP" dirty="0"/>
            </a:br>
            <a:r>
              <a:rPr lang="en-US" altLang="ja-JP" dirty="0"/>
              <a:t> </a:t>
            </a:r>
            <a:r>
              <a:rPr lang="ja-JP" altLang="en-US" dirty="0"/>
              <a:t>└ </a:t>
            </a:r>
            <a:r>
              <a:rPr lang="en-US" altLang="ja-JP" dirty="0">
                <a:solidFill>
                  <a:srgbClr val="FF0000"/>
                </a:solidFill>
              </a:rPr>
              <a:t>index.html</a:t>
            </a:r>
          </a:p>
        </p:txBody>
      </p:sp>
    </p:spTree>
    <p:extLst>
      <p:ext uri="{BB962C8B-B14F-4D97-AF65-F5344CB8AC3E}">
        <p14:creationId xmlns:p14="http://schemas.microsoft.com/office/powerpoint/2010/main" val="2085638858"/>
      </p:ext>
    </p:extLst>
  </p:cSld>
  <p:clrMapOvr>
    <a:masterClrMapping/>
  </p:clrMapOvr>
  <p:transition>
    <p:wipe dir="r"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2C962FF-075D-459D-B247-F20D246DE4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 err="1"/>
              <a:t>Tabbar</a:t>
            </a:r>
            <a:r>
              <a:rPr lang="en-US" altLang="ja-JP" dirty="0"/>
              <a:t> position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51F262E5-4745-456C-8455-EDDC356C9A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84313"/>
            <a:ext cx="8471284" cy="4608512"/>
          </a:xfrm>
        </p:spPr>
        <p:txBody>
          <a:bodyPr/>
          <a:lstStyle/>
          <a:p>
            <a:r>
              <a:rPr kumimoji="1" lang="en-US" altLang="ja-JP" dirty="0">
                <a:latin typeface="+mn-ea"/>
              </a:rPr>
              <a:t>position</a:t>
            </a:r>
            <a:r>
              <a:rPr kumimoji="1" lang="ja-JP" altLang="en-US" dirty="0">
                <a:latin typeface="+mn-ea"/>
              </a:rPr>
              <a:t>の指定には</a:t>
            </a:r>
            <a:r>
              <a:rPr kumimoji="1" lang="en-US" altLang="ja-JP" dirty="0">
                <a:latin typeface="+mn-ea"/>
              </a:rPr>
              <a:t>top</a:t>
            </a:r>
            <a:r>
              <a:rPr kumimoji="1" lang="ja-JP" altLang="en-US" dirty="0">
                <a:latin typeface="+mn-ea"/>
              </a:rPr>
              <a:t>や</a:t>
            </a:r>
            <a:r>
              <a:rPr kumimoji="1" lang="en-US" altLang="ja-JP" dirty="0">
                <a:latin typeface="+mn-ea"/>
              </a:rPr>
              <a:t>bottom</a:t>
            </a:r>
            <a:r>
              <a:rPr kumimoji="1" lang="ja-JP" altLang="en-US" dirty="0">
                <a:latin typeface="+mn-ea"/>
              </a:rPr>
              <a:t>といったものがあり，</a:t>
            </a:r>
            <a:r>
              <a:rPr kumimoji="1" lang="en-US" altLang="ja-JP" dirty="0">
                <a:latin typeface="+mn-ea"/>
              </a:rPr>
              <a:t>auto</a:t>
            </a:r>
            <a:r>
              <a:rPr kumimoji="1" lang="ja-JP" altLang="en-US" dirty="0">
                <a:latin typeface="+mn-ea"/>
              </a:rPr>
              <a:t>にすると端末に合うものになる</a:t>
            </a:r>
            <a:endParaRPr kumimoji="1" lang="en-US" altLang="ja-JP" dirty="0">
              <a:latin typeface="+mn-ea"/>
            </a:endParaRP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1E6A675A-39FA-4C7C-8158-425CFF7131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246D9DF-FDB0-482B-9EFF-A7D65879A2C8}" type="slidenum">
              <a:rPr lang="en-US" altLang="en-US" smtClean="0"/>
              <a:pPr>
                <a:defRPr/>
              </a:pPr>
              <a:t>27</a:t>
            </a:fld>
            <a:endParaRPr lang="en-US" altLang="en-US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287A0181-13C0-4CC7-B39D-30E387AAA400}"/>
              </a:ext>
            </a:extLst>
          </p:cNvPr>
          <p:cNvSpPr txBox="1"/>
          <p:nvPr/>
        </p:nvSpPr>
        <p:spPr>
          <a:xfrm>
            <a:off x="553910" y="5169495"/>
            <a:ext cx="8277863" cy="923330"/>
          </a:xfrm>
          <a:prstGeom prst="rect">
            <a:avLst/>
          </a:prstGeom>
          <a:solidFill>
            <a:schemeClr val="bg2">
              <a:lumMod val="10000"/>
            </a:schemeClr>
          </a:solidFill>
        </p:spPr>
        <p:txBody>
          <a:bodyPr wrap="square" rtlCol="0">
            <a:spAutoFit/>
          </a:bodyPr>
          <a:lstStyle/>
          <a:p>
            <a:r>
              <a:rPr kumimoji="1" lang="sv-SE" altLang="ja-JP" dirty="0">
                <a:solidFill>
                  <a:schemeClr val="tx2"/>
                </a:solidFill>
                <a:latin typeface="+mj-lt"/>
              </a:rPr>
              <a:t>&lt;ons-tabbar id="myTabbar" </a:t>
            </a:r>
            <a:r>
              <a:rPr kumimoji="1" lang="sv-SE" altLang="ja-JP" dirty="0">
                <a:solidFill>
                  <a:srgbClr val="FF0000"/>
                </a:solidFill>
                <a:latin typeface="+mj-lt"/>
              </a:rPr>
              <a:t>position</a:t>
            </a:r>
            <a:r>
              <a:rPr kumimoji="1" lang="sv-SE" altLang="ja-JP" dirty="0">
                <a:solidFill>
                  <a:schemeClr val="tx2"/>
                </a:solidFill>
                <a:latin typeface="+mj-lt"/>
              </a:rPr>
              <a:t>=”top"&gt; </a:t>
            </a:r>
          </a:p>
          <a:p>
            <a:r>
              <a:rPr kumimoji="1" lang="sv-SE" altLang="ja-JP" dirty="0">
                <a:solidFill>
                  <a:schemeClr val="tx2"/>
                </a:solidFill>
                <a:latin typeface="+mj-lt"/>
              </a:rPr>
              <a:t>    ... </a:t>
            </a:r>
          </a:p>
          <a:p>
            <a:r>
              <a:rPr kumimoji="1" lang="sv-SE" altLang="ja-JP" dirty="0">
                <a:solidFill>
                  <a:schemeClr val="tx2"/>
                </a:solidFill>
                <a:latin typeface="+mj-lt"/>
              </a:rPr>
              <a:t>&lt;/ons-tabbar&gt;</a:t>
            </a:r>
            <a:endParaRPr kumimoji="1" lang="ja-JP" altLang="en-US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10469BF3-9D12-4D64-BB3B-EF0132A4AEA4}"/>
              </a:ext>
            </a:extLst>
          </p:cNvPr>
          <p:cNvSpPr txBox="1"/>
          <p:nvPr/>
        </p:nvSpPr>
        <p:spPr>
          <a:xfrm>
            <a:off x="548760" y="3429000"/>
            <a:ext cx="8277863" cy="923330"/>
          </a:xfrm>
          <a:prstGeom prst="rect">
            <a:avLst/>
          </a:prstGeom>
          <a:solidFill>
            <a:schemeClr val="bg2">
              <a:lumMod val="10000"/>
            </a:schemeClr>
          </a:solidFill>
        </p:spPr>
        <p:txBody>
          <a:bodyPr wrap="square" rtlCol="0">
            <a:spAutoFit/>
          </a:bodyPr>
          <a:lstStyle/>
          <a:p>
            <a:r>
              <a:rPr kumimoji="1" lang="sv-SE" altLang="ja-JP" dirty="0">
                <a:solidFill>
                  <a:schemeClr val="tx2"/>
                </a:solidFill>
                <a:latin typeface="+mj-lt"/>
              </a:rPr>
              <a:t>&lt;ons-tabbar id="myTabbar" </a:t>
            </a:r>
            <a:r>
              <a:rPr kumimoji="1" lang="sv-SE" altLang="ja-JP" dirty="0">
                <a:solidFill>
                  <a:srgbClr val="FF0000"/>
                </a:solidFill>
                <a:latin typeface="+mj-lt"/>
              </a:rPr>
              <a:t>position</a:t>
            </a:r>
            <a:r>
              <a:rPr kumimoji="1" lang="sv-SE" altLang="ja-JP" dirty="0">
                <a:solidFill>
                  <a:schemeClr val="tx2"/>
                </a:solidFill>
                <a:latin typeface="+mj-lt"/>
              </a:rPr>
              <a:t>="auto"&gt; </a:t>
            </a:r>
          </a:p>
          <a:p>
            <a:r>
              <a:rPr kumimoji="1" lang="sv-SE" altLang="ja-JP" dirty="0">
                <a:solidFill>
                  <a:schemeClr val="tx2"/>
                </a:solidFill>
                <a:latin typeface="+mj-lt"/>
              </a:rPr>
              <a:t>    ... </a:t>
            </a:r>
          </a:p>
          <a:p>
            <a:r>
              <a:rPr kumimoji="1" lang="sv-SE" altLang="ja-JP" dirty="0">
                <a:solidFill>
                  <a:schemeClr val="tx2"/>
                </a:solidFill>
                <a:latin typeface="+mj-lt"/>
              </a:rPr>
              <a:t>&lt;/ons-tabbar&gt;</a:t>
            </a:r>
            <a:endParaRPr kumimoji="1" lang="ja-JP" altLang="en-US" dirty="0">
              <a:solidFill>
                <a:schemeClr val="tx2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865991007"/>
      </p:ext>
    </p:extLst>
  </p:cSld>
  <p:clrMapOvr>
    <a:masterClrMapping/>
  </p:clrMapOvr>
  <p:transition>
    <p:wipe dir="r"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2C962FF-075D-459D-B247-F20D246DE4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 err="1"/>
              <a:t>ons</a:t>
            </a:r>
            <a:r>
              <a:rPr lang="en-US" altLang="ja-JP" dirty="0"/>
              <a:t>-if</a:t>
            </a: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1E6A675A-39FA-4C7C-8158-425CFF7131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246D9DF-FDB0-482B-9EFF-A7D65879A2C8}" type="slidenum">
              <a:rPr lang="en-US" altLang="en-US" smtClean="0"/>
              <a:pPr>
                <a:defRPr/>
              </a:pPr>
              <a:t>28</a:t>
            </a:fld>
            <a:endParaRPr lang="en-US" altLang="en-US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287A0181-13C0-4CC7-B39D-30E387AAA400}"/>
              </a:ext>
            </a:extLst>
          </p:cNvPr>
          <p:cNvSpPr txBox="1"/>
          <p:nvPr/>
        </p:nvSpPr>
        <p:spPr>
          <a:xfrm>
            <a:off x="505555" y="1242338"/>
            <a:ext cx="8132890" cy="5355312"/>
          </a:xfrm>
          <a:prstGeom prst="rect">
            <a:avLst/>
          </a:prstGeom>
          <a:solidFill>
            <a:schemeClr val="bg2">
              <a:lumMod val="10000"/>
            </a:schemeClr>
          </a:solidFill>
        </p:spPr>
        <p:txBody>
          <a:bodyPr wrap="square" rtlCol="0">
            <a:spAutoFit/>
          </a:bodyPr>
          <a:lstStyle/>
          <a:p>
            <a:r>
              <a:rPr kumimoji="1" lang="sv-SE" altLang="ja-JP" dirty="0">
                <a:solidFill>
                  <a:schemeClr val="tx2"/>
                </a:solidFill>
                <a:latin typeface="+mj-lt"/>
              </a:rPr>
              <a:t>&lt;ons-toolbar&gt;</a:t>
            </a:r>
          </a:p>
          <a:p>
            <a:r>
              <a:rPr kumimoji="1" lang="sv-SE" altLang="ja-JP" dirty="0">
                <a:solidFill>
                  <a:schemeClr val="tx2"/>
                </a:solidFill>
                <a:latin typeface="+mj-lt"/>
              </a:rPr>
              <a:t>  ...</a:t>
            </a:r>
          </a:p>
          <a:p>
            <a:r>
              <a:rPr kumimoji="1" lang="sv-SE" altLang="ja-JP" dirty="0">
                <a:solidFill>
                  <a:schemeClr val="tx2"/>
                </a:solidFill>
                <a:latin typeface="+mj-lt"/>
              </a:rPr>
              <a:t>  &lt;div class="right"&gt;</a:t>
            </a:r>
          </a:p>
          <a:p>
            <a:r>
              <a:rPr kumimoji="1" lang="sv-SE" altLang="ja-JP" dirty="0">
                <a:solidFill>
                  <a:schemeClr val="tx2"/>
                </a:solidFill>
                <a:latin typeface="+mj-lt"/>
              </a:rPr>
              <a:t>    &lt;!-- Toolbar-button  only visible for iOS/other. --&gt;</a:t>
            </a:r>
          </a:p>
          <a:p>
            <a:r>
              <a:rPr kumimoji="1" lang="sv-SE" altLang="ja-JP" dirty="0">
                <a:solidFill>
                  <a:schemeClr val="tx2"/>
                </a:solidFill>
                <a:latin typeface="+mj-lt"/>
              </a:rPr>
              <a:t>    &lt;</a:t>
            </a:r>
            <a:r>
              <a:rPr kumimoji="1" lang="sv-SE" altLang="ja-JP" dirty="0">
                <a:solidFill>
                  <a:srgbClr val="FF0000"/>
                </a:solidFill>
                <a:latin typeface="+mj-lt"/>
              </a:rPr>
              <a:t>ons-if</a:t>
            </a:r>
            <a:r>
              <a:rPr kumimoji="1" lang="sv-SE" altLang="ja-JP" dirty="0">
                <a:solidFill>
                  <a:schemeClr val="tx2"/>
                </a:solidFill>
                <a:latin typeface="+mj-lt"/>
              </a:rPr>
              <a:t> platform="ios other"&gt;</a:t>
            </a:r>
          </a:p>
          <a:p>
            <a:r>
              <a:rPr kumimoji="1" lang="sv-SE" altLang="ja-JP" dirty="0">
                <a:solidFill>
                  <a:schemeClr val="tx2"/>
                </a:solidFill>
                <a:latin typeface="+mj-lt"/>
              </a:rPr>
              <a:t>      &lt;ons-toolbar-button component="button/new-task"&gt;New&lt;/ons-toolbar-button&gt;</a:t>
            </a:r>
          </a:p>
          <a:p>
            <a:r>
              <a:rPr kumimoji="1" lang="sv-SE" altLang="ja-JP" dirty="0">
                <a:solidFill>
                  <a:schemeClr val="tx2"/>
                </a:solidFill>
                <a:latin typeface="+mj-lt"/>
              </a:rPr>
              <a:t>    &lt;/ons-if&gt;</a:t>
            </a:r>
          </a:p>
          <a:p>
            <a:r>
              <a:rPr kumimoji="1" lang="sv-SE" altLang="ja-JP" dirty="0">
                <a:solidFill>
                  <a:schemeClr val="tx2"/>
                </a:solidFill>
                <a:latin typeface="+mj-lt"/>
              </a:rPr>
              <a:t>  &lt;/div&gt;</a:t>
            </a:r>
          </a:p>
          <a:p>
            <a:r>
              <a:rPr kumimoji="1" lang="sv-SE" altLang="ja-JP" dirty="0">
                <a:solidFill>
                  <a:schemeClr val="tx2"/>
                </a:solidFill>
                <a:latin typeface="+mj-lt"/>
              </a:rPr>
              <a:t>&lt;/ons-toolbar&gt;</a:t>
            </a:r>
          </a:p>
          <a:p>
            <a:endParaRPr kumimoji="1" lang="sv-SE" altLang="ja-JP" dirty="0">
              <a:solidFill>
                <a:schemeClr val="tx2"/>
              </a:solidFill>
              <a:latin typeface="+mj-lt"/>
            </a:endParaRPr>
          </a:p>
          <a:p>
            <a:r>
              <a:rPr kumimoji="1" lang="sv-SE" altLang="ja-JP" dirty="0">
                <a:solidFill>
                  <a:schemeClr val="tx2"/>
                </a:solidFill>
                <a:latin typeface="+mj-lt"/>
              </a:rPr>
              <a:t>&lt;!-- Floating Action Button only visible for Android. --&gt;</a:t>
            </a:r>
          </a:p>
          <a:p>
            <a:r>
              <a:rPr kumimoji="1" lang="sv-SE" altLang="ja-JP" dirty="0">
                <a:solidFill>
                  <a:schemeClr val="tx2"/>
                </a:solidFill>
                <a:latin typeface="+mj-lt"/>
              </a:rPr>
              <a:t>&lt;</a:t>
            </a:r>
            <a:r>
              <a:rPr kumimoji="1" lang="sv-SE" altLang="ja-JP" dirty="0">
                <a:solidFill>
                  <a:srgbClr val="FF0000"/>
                </a:solidFill>
                <a:latin typeface="+mj-lt"/>
              </a:rPr>
              <a:t>ons-if</a:t>
            </a:r>
            <a:r>
              <a:rPr kumimoji="1" lang="sv-SE" altLang="ja-JP" dirty="0">
                <a:solidFill>
                  <a:schemeClr val="tx2"/>
                </a:solidFill>
                <a:latin typeface="+mj-lt"/>
              </a:rPr>
              <a:t> platform="android"&gt;</a:t>
            </a:r>
          </a:p>
          <a:p>
            <a:r>
              <a:rPr kumimoji="1" lang="sv-SE" altLang="ja-JP" dirty="0">
                <a:solidFill>
                  <a:schemeClr val="tx2"/>
                </a:solidFill>
                <a:latin typeface="+mj-lt"/>
              </a:rPr>
              <a:t>  &lt;ons-fab position="right bottom" component="button/new-task"&gt;</a:t>
            </a:r>
          </a:p>
          <a:p>
            <a:r>
              <a:rPr kumimoji="1" lang="sv-SE" altLang="ja-JP" dirty="0">
                <a:solidFill>
                  <a:schemeClr val="tx2"/>
                </a:solidFill>
                <a:latin typeface="+mj-lt"/>
              </a:rPr>
              <a:t>    &lt;ons-icon icon="md-edit"&gt;&lt;/ons-icon&gt;</a:t>
            </a:r>
          </a:p>
          <a:p>
            <a:r>
              <a:rPr kumimoji="1" lang="sv-SE" altLang="ja-JP" dirty="0">
                <a:solidFill>
                  <a:schemeClr val="tx2"/>
                </a:solidFill>
                <a:latin typeface="+mj-lt"/>
              </a:rPr>
              <a:t>  &lt;/ons-fab&gt;</a:t>
            </a:r>
          </a:p>
          <a:p>
            <a:r>
              <a:rPr kumimoji="1" lang="sv-SE" altLang="ja-JP" dirty="0">
                <a:solidFill>
                  <a:schemeClr val="tx2"/>
                </a:solidFill>
                <a:latin typeface="+mj-lt"/>
              </a:rPr>
              <a:t>&lt;/ons-if&gt;</a:t>
            </a:r>
          </a:p>
          <a:p>
            <a:endParaRPr kumimoji="1" lang="sv-SE" altLang="ja-JP" dirty="0">
              <a:solidFill>
                <a:schemeClr val="tx2"/>
              </a:solidFill>
              <a:latin typeface="+mj-lt"/>
            </a:endParaRPr>
          </a:p>
          <a:p>
            <a:r>
              <a:rPr kumimoji="1" lang="sv-SE" altLang="ja-JP" dirty="0">
                <a:solidFill>
                  <a:schemeClr val="tx2"/>
                </a:solidFill>
                <a:latin typeface="+mj-lt"/>
              </a:rPr>
              <a:t>...</a:t>
            </a:r>
            <a:endParaRPr kumimoji="1" lang="ja-JP" altLang="en-US" dirty="0">
              <a:solidFill>
                <a:schemeClr val="tx2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878208840"/>
      </p:ext>
    </p:extLst>
  </p:cSld>
  <p:clrMapOvr>
    <a:masterClrMapping/>
  </p:clrMapOvr>
  <p:transition>
    <p:wipe dir="r"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2C962FF-075D-459D-B247-F20D246DE4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/>
              <a:t>プロジェクトの構成</a:t>
            </a: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1E6A675A-39FA-4C7C-8158-425CFF7131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246D9DF-FDB0-482B-9EFF-A7D65879A2C8}" type="slidenum">
              <a:rPr lang="en-US" altLang="en-US" smtClean="0"/>
              <a:pPr>
                <a:defRPr/>
              </a:pPr>
              <a:t>29</a:t>
            </a:fld>
            <a:endParaRPr lang="en-US" altLang="en-US"/>
          </a:p>
        </p:txBody>
      </p:sp>
      <p:sp>
        <p:nvSpPr>
          <p:cNvPr id="6" name="コンテンツ プレースホルダー 2">
            <a:extLst>
              <a:ext uri="{FF2B5EF4-FFF2-40B4-BE49-F238E27FC236}">
                <a16:creationId xmlns:a16="http://schemas.microsoft.com/office/drawing/2014/main" id="{9F346FB5-D82F-420E-BAFE-133A9D4BAC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84312"/>
            <a:ext cx="8291513" cy="4933019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altLang="ja-JP" dirty="0"/>
              <a:t>www/</a:t>
            </a:r>
            <a:br>
              <a:rPr lang="en-US" altLang="ja-JP" dirty="0"/>
            </a:br>
            <a:r>
              <a:rPr lang="ja-JP" altLang="en-US" dirty="0"/>
              <a:t> ├ </a:t>
            </a:r>
            <a:r>
              <a:rPr lang="en-US" altLang="ja-JP" dirty="0" err="1"/>
              <a:t>css</a:t>
            </a:r>
            <a:r>
              <a:rPr lang="en-US" altLang="ja-JP" dirty="0"/>
              <a:t>/</a:t>
            </a:r>
          </a:p>
          <a:p>
            <a:pPr marL="0" indent="0">
              <a:buNone/>
            </a:pPr>
            <a:r>
              <a:rPr lang="en-US" altLang="ja-JP" dirty="0"/>
              <a:t> </a:t>
            </a:r>
            <a:r>
              <a:rPr lang="ja-JP" altLang="en-US" dirty="0"/>
              <a:t>│  └ </a:t>
            </a:r>
            <a:r>
              <a:rPr lang="en-US" altLang="ja-JP" dirty="0"/>
              <a:t>style.css</a:t>
            </a:r>
            <a:br>
              <a:rPr lang="en-US" altLang="ja-JP" dirty="0"/>
            </a:br>
            <a:r>
              <a:rPr lang="ja-JP" altLang="en-US" dirty="0"/>
              <a:t> ├ </a:t>
            </a:r>
            <a:r>
              <a:rPr lang="en-US" altLang="ja-JP" dirty="0" err="1"/>
              <a:t>js</a:t>
            </a:r>
            <a:r>
              <a:rPr lang="en-US" altLang="ja-JP" dirty="0"/>
              <a:t>/</a:t>
            </a:r>
          </a:p>
          <a:p>
            <a:pPr marL="0" indent="0">
              <a:buNone/>
            </a:pPr>
            <a:r>
              <a:rPr lang="en-US" altLang="ja-JP" dirty="0"/>
              <a:t> </a:t>
            </a:r>
            <a:r>
              <a:rPr lang="ja-JP" altLang="en-US" dirty="0"/>
              <a:t>│</a:t>
            </a:r>
            <a:r>
              <a:rPr lang="en-US" altLang="ja-JP" dirty="0"/>
              <a:t>  ├ app.js</a:t>
            </a:r>
          </a:p>
          <a:p>
            <a:pPr marL="0" indent="0">
              <a:buNone/>
            </a:pPr>
            <a:r>
              <a:rPr lang="en-US" altLang="ja-JP" dirty="0"/>
              <a:t> </a:t>
            </a:r>
            <a:r>
              <a:rPr lang="ja-JP" altLang="en-US" dirty="0"/>
              <a:t>│</a:t>
            </a:r>
            <a:r>
              <a:rPr lang="en-US" altLang="ja-JP" dirty="0"/>
              <a:t>  ├</a:t>
            </a:r>
            <a:r>
              <a:rPr lang="ja-JP" altLang="en-US" dirty="0"/>
              <a:t> </a:t>
            </a:r>
            <a:r>
              <a:rPr lang="en-US" altLang="ja-JP" dirty="0">
                <a:solidFill>
                  <a:srgbClr val="FF0000"/>
                </a:solidFill>
              </a:rPr>
              <a:t>controllers.js</a:t>
            </a:r>
          </a:p>
          <a:p>
            <a:pPr marL="0" indent="0">
              <a:buNone/>
            </a:pPr>
            <a:r>
              <a:rPr lang="en-US" altLang="ja-JP" dirty="0"/>
              <a:t> </a:t>
            </a:r>
            <a:r>
              <a:rPr lang="ja-JP" altLang="en-US" dirty="0"/>
              <a:t>│  └ </a:t>
            </a:r>
            <a:r>
              <a:rPr lang="en-US" altLang="ja-JP" dirty="0"/>
              <a:t>services.js</a:t>
            </a:r>
          </a:p>
          <a:p>
            <a:pPr marL="0" indent="0">
              <a:buNone/>
            </a:pPr>
            <a:r>
              <a:rPr lang="ja-JP" altLang="en-US" dirty="0"/>
              <a:t> ├ </a:t>
            </a:r>
            <a:r>
              <a:rPr lang="en-US" altLang="ja-JP" dirty="0"/>
              <a:t>html/</a:t>
            </a:r>
            <a:br>
              <a:rPr lang="en-US" altLang="ja-JP" dirty="0"/>
            </a:br>
            <a:r>
              <a:rPr lang="ja-JP" altLang="en-US" dirty="0"/>
              <a:t> │  ├ </a:t>
            </a:r>
            <a:r>
              <a:rPr lang="en-US" altLang="ja-JP" dirty="0"/>
              <a:t>completed_tasks.html</a:t>
            </a:r>
            <a:br>
              <a:rPr lang="en-US" altLang="ja-JP" dirty="0"/>
            </a:br>
            <a:r>
              <a:rPr lang="ja-JP" altLang="en-US" dirty="0"/>
              <a:t> │  ├ </a:t>
            </a:r>
            <a:r>
              <a:rPr lang="en-US" altLang="ja-JP" dirty="0"/>
              <a:t>details_task.html</a:t>
            </a:r>
          </a:p>
          <a:p>
            <a:pPr marL="0" indent="0">
              <a:buNone/>
            </a:pPr>
            <a:r>
              <a:rPr lang="en-US" altLang="ja-JP" dirty="0"/>
              <a:t> </a:t>
            </a:r>
            <a:r>
              <a:rPr lang="ja-JP" altLang="en-US" dirty="0"/>
              <a:t>│  ├ </a:t>
            </a:r>
            <a:r>
              <a:rPr lang="en-US" altLang="ja-JP" dirty="0"/>
              <a:t>menu.html</a:t>
            </a:r>
          </a:p>
          <a:p>
            <a:pPr marL="0" indent="0">
              <a:buNone/>
            </a:pPr>
            <a:r>
              <a:rPr lang="en-US" altLang="ja-JP" dirty="0"/>
              <a:t> </a:t>
            </a:r>
            <a:r>
              <a:rPr lang="ja-JP" altLang="en-US" dirty="0"/>
              <a:t>│</a:t>
            </a:r>
            <a:r>
              <a:rPr lang="en-US" altLang="ja-JP" dirty="0"/>
              <a:t>  ├ new_task.html</a:t>
            </a:r>
          </a:p>
          <a:p>
            <a:pPr marL="0" indent="0">
              <a:buNone/>
            </a:pPr>
            <a:r>
              <a:rPr lang="en-US" altLang="ja-JP" dirty="0"/>
              <a:t> </a:t>
            </a:r>
            <a:r>
              <a:rPr lang="ja-JP" altLang="en-US" dirty="0"/>
              <a:t>│  └ </a:t>
            </a:r>
            <a:r>
              <a:rPr lang="en-US" altLang="ja-JP" dirty="0"/>
              <a:t>pending_tasks.html</a:t>
            </a:r>
            <a:br>
              <a:rPr lang="en-US" altLang="ja-JP" dirty="0"/>
            </a:br>
            <a:r>
              <a:rPr lang="ja-JP" altLang="en-US" dirty="0"/>
              <a:t> ├ </a:t>
            </a:r>
            <a:r>
              <a:rPr lang="en-US" altLang="ja-JP" dirty="0"/>
              <a:t>lib/</a:t>
            </a:r>
            <a:br>
              <a:rPr lang="en-US" altLang="ja-JP" dirty="0"/>
            </a:br>
            <a:r>
              <a:rPr lang="en-US" altLang="ja-JP" dirty="0"/>
              <a:t> </a:t>
            </a:r>
            <a:r>
              <a:rPr lang="ja-JP" altLang="en-US" dirty="0"/>
              <a:t>│</a:t>
            </a:r>
            <a:r>
              <a:rPr lang="en-US" altLang="ja-JP" dirty="0"/>
              <a:t>  </a:t>
            </a:r>
            <a:r>
              <a:rPr lang="ja-JP" altLang="en-US" dirty="0"/>
              <a:t>└ </a:t>
            </a:r>
            <a:r>
              <a:rPr lang="en-US" altLang="ja-JP" dirty="0" err="1"/>
              <a:t>onsen</a:t>
            </a:r>
            <a:r>
              <a:rPr lang="en-US" altLang="ja-JP" dirty="0"/>
              <a:t>/</a:t>
            </a:r>
            <a:br>
              <a:rPr lang="en-US" altLang="ja-JP" dirty="0"/>
            </a:br>
            <a:r>
              <a:rPr lang="en-US" altLang="ja-JP" dirty="0"/>
              <a:t> </a:t>
            </a:r>
            <a:r>
              <a:rPr lang="ja-JP" altLang="en-US" dirty="0"/>
              <a:t>└ </a:t>
            </a:r>
            <a:r>
              <a:rPr lang="en-US" altLang="ja-JP" dirty="0"/>
              <a:t>index.html</a:t>
            </a:r>
          </a:p>
        </p:txBody>
      </p:sp>
    </p:spTree>
    <p:extLst>
      <p:ext uri="{BB962C8B-B14F-4D97-AF65-F5344CB8AC3E}">
        <p14:creationId xmlns:p14="http://schemas.microsoft.com/office/powerpoint/2010/main" val="3753309015"/>
      </p:ext>
    </p:extLst>
  </p:cSld>
  <p:clrMapOvr>
    <a:masterClrMapping/>
  </p:clrMapOvr>
  <p:transition>
    <p:wipe dir="r"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2C962FF-075D-459D-B247-F20D246DE4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 err="1"/>
              <a:t>ons.platform</a:t>
            </a:r>
            <a:endParaRPr lang="en-US" altLang="ja-JP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51F262E5-4745-456C-8455-EDDC356C9A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84313"/>
            <a:ext cx="8471284" cy="4608512"/>
          </a:xfrm>
        </p:spPr>
        <p:txBody>
          <a:bodyPr/>
          <a:lstStyle/>
          <a:p>
            <a:r>
              <a:rPr kumimoji="1" lang="ja-JP" altLang="en-US" dirty="0">
                <a:latin typeface="+mn-ea"/>
              </a:rPr>
              <a:t>現在のプラットフォームをチェックする</a:t>
            </a:r>
            <a:br>
              <a:rPr kumimoji="1" lang="en-US" altLang="ja-JP" dirty="0">
                <a:latin typeface="+mn-ea"/>
              </a:rPr>
            </a:br>
            <a:r>
              <a:rPr kumimoji="1" lang="ja-JP" altLang="en-US" dirty="0">
                <a:latin typeface="+mn-ea"/>
              </a:rPr>
              <a:t>ための一連のメソッドが含まれている</a:t>
            </a:r>
            <a:endParaRPr kumimoji="1" lang="en-US" altLang="ja-JP" dirty="0">
              <a:latin typeface="+mn-ea"/>
            </a:endParaRPr>
          </a:p>
          <a:p>
            <a:endParaRPr kumimoji="1" lang="en-US" altLang="ja-JP" dirty="0">
              <a:latin typeface="+mn-ea"/>
            </a:endParaRPr>
          </a:p>
          <a:p>
            <a:r>
              <a:rPr kumimoji="1" lang="ja-JP" altLang="en-US" dirty="0">
                <a:latin typeface="+mn-ea"/>
              </a:rPr>
              <a:t>そのうちの</a:t>
            </a:r>
            <a:r>
              <a:rPr kumimoji="1" lang="en-US" altLang="ja-JP" dirty="0">
                <a:latin typeface="+mn-ea"/>
              </a:rPr>
              <a:t>2</a:t>
            </a:r>
            <a:r>
              <a:rPr kumimoji="1" lang="ja-JP" altLang="en-US" dirty="0">
                <a:latin typeface="+mn-ea"/>
              </a:rPr>
              <a:t>つは</a:t>
            </a:r>
            <a:r>
              <a:rPr kumimoji="1" lang="en-US" altLang="ja-JP" dirty="0" err="1">
                <a:latin typeface="+mn-ea"/>
              </a:rPr>
              <a:t>isAndroid</a:t>
            </a:r>
            <a:r>
              <a:rPr kumimoji="1" lang="en-US" altLang="ja-JP" dirty="0">
                <a:latin typeface="+mn-ea"/>
              </a:rPr>
              <a:t>()</a:t>
            </a:r>
            <a:r>
              <a:rPr kumimoji="1" lang="ja-JP" altLang="en-US" dirty="0">
                <a:latin typeface="+mn-ea"/>
              </a:rPr>
              <a:t>と</a:t>
            </a:r>
            <a:r>
              <a:rPr kumimoji="1" lang="en-US" altLang="ja-JP" dirty="0" err="1">
                <a:latin typeface="+mn-ea"/>
              </a:rPr>
              <a:t>isIOS</a:t>
            </a:r>
            <a:r>
              <a:rPr kumimoji="1" lang="en-US" altLang="ja-JP" dirty="0">
                <a:latin typeface="+mn-ea"/>
              </a:rPr>
              <a:t>()</a:t>
            </a: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1E6A675A-39FA-4C7C-8158-425CFF7131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246D9DF-FDB0-482B-9EFF-A7D65879A2C8}" type="slidenum">
              <a:rPr lang="en-US" altLang="en-US" smtClean="0"/>
              <a:pPr>
                <a:defRPr/>
              </a:pPr>
              <a:t>30</a:t>
            </a:fld>
            <a:endParaRPr lang="en-US" altLang="en-US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287A0181-13C0-4CC7-B39D-30E387AAA400}"/>
              </a:ext>
            </a:extLst>
          </p:cNvPr>
          <p:cNvSpPr txBox="1"/>
          <p:nvPr/>
        </p:nvSpPr>
        <p:spPr>
          <a:xfrm>
            <a:off x="553910" y="5169495"/>
            <a:ext cx="8277863" cy="646331"/>
          </a:xfrm>
          <a:prstGeom prst="rect">
            <a:avLst/>
          </a:prstGeom>
          <a:solidFill>
            <a:schemeClr val="bg2">
              <a:lumMod val="10000"/>
            </a:schemeClr>
          </a:solidFill>
        </p:spPr>
        <p:txBody>
          <a:bodyPr wrap="square" rtlCol="0">
            <a:spAutoFit/>
          </a:bodyPr>
          <a:lstStyle/>
          <a:p>
            <a:r>
              <a:rPr kumimoji="1" lang="sv-SE" altLang="ja-JP" dirty="0">
                <a:solidFill>
                  <a:schemeClr val="tx2"/>
                </a:solidFill>
                <a:latin typeface="+mj-lt"/>
              </a:rPr>
              <a:t>... + '&lt;ons-icon ... icon="' + (ons.platform.isAndroid() ? 'md-delete' : 'ion-ios-trash-outline') + '"&gt;&lt;/ons-icon&gt;' + ...</a:t>
            </a:r>
            <a:endParaRPr kumimoji="1" lang="ja-JP" altLang="en-US" dirty="0">
              <a:solidFill>
                <a:schemeClr val="tx2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251438866"/>
      </p:ext>
    </p:extLst>
  </p:cSld>
  <p:clrMapOvr>
    <a:masterClrMapping/>
  </p:clrMapOvr>
  <p:transition>
    <p:wipe dir="r"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2C962FF-075D-459D-B247-F20D246DE4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Animations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51F262E5-4745-456C-8455-EDDC356C9A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84313"/>
            <a:ext cx="8471284" cy="4608512"/>
          </a:xfrm>
        </p:spPr>
        <p:txBody>
          <a:bodyPr/>
          <a:lstStyle/>
          <a:p>
            <a:r>
              <a:rPr kumimoji="1" lang="ja-JP" altLang="en-US" dirty="0">
                <a:latin typeface="+mn-ea"/>
              </a:rPr>
              <a:t>現在の</a:t>
            </a:r>
            <a:r>
              <a:rPr lang="en-US" altLang="ja-JP" dirty="0" err="1"/>
              <a:t>ons</a:t>
            </a:r>
            <a:r>
              <a:rPr lang="en-US" altLang="ja-JP" dirty="0"/>
              <a:t>-navigator</a:t>
            </a:r>
            <a:r>
              <a:rPr lang="ja-JP" altLang="en-US" dirty="0"/>
              <a:t>のデフォルトアニメーションはプラットフォームで異なる</a:t>
            </a:r>
            <a:endParaRPr lang="en-US" altLang="ja-JP" dirty="0"/>
          </a:p>
          <a:p>
            <a:endParaRPr kumimoji="1" lang="en-US" altLang="ja-JP" dirty="0">
              <a:latin typeface="+mn-ea"/>
            </a:endParaRPr>
          </a:p>
          <a:p>
            <a:r>
              <a:rPr kumimoji="1" lang="en-US" altLang="ja-JP" dirty="0">
                <a:latin typeface="+mn-ea"/>
              </a:rPr>
              <a:t>Android</a:t>
            </a:r>
            <a:r>
              <a:rPr kumimoji="1" lang="ja-JP" altLang="en-US" dirty="0">
                <a:latin typeface="+mn-ea"/>
              </a:rPr>
              <a:t>でのみタブバーアニメーションを「スライド」に変更</a:t>
            </a:r>
            <a:endParaRPr kumimoji="1" lang="en-US" altLang="ja-JP" dirty="0">
              <a:latin typeface="+mn-ea"/>
            </a:endParaRP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1E6A675A-39FA-4C7C-8158-425CFF7131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246D9DF-FDB0-482B-9EFF-A7D65879A2C8}" type="slidenum">
              <a:rPr lang="en-US" altLang="en-US" smtClean="0"/>
              <a:pPr>
                <a:defRPr/>
              </a:pPr>
              <a:t>31</a:t>
            </a:fld>
            <a:endParaRPr lang="en-US" altLang="en-US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287A0181-13C0-4CC7-B39D-30E387AAA400}"/>
              </a:ext>
            </a:extLst>
          </p:cNvPr>
          <p:cNvSpPr txBox="1"/>
          <p:nvPr/>
        </p:nvSpPr>
        <p:spPr>
          <a:xfrm>
            <a:off x="553910" y="5169495"/>
            <a:ext cx="8277863" cy="646331"/>
          </a:xfrm>
          <a:prstGeom prst="rect">
            <a:avLst/>
          </a:prstGeom>
          <a:solidFill>
            <a:schemeClr val="bg2">
              <a:lumMod val="10000"/>
            </a:schemeClr>
          </a:solidFill>
        </p:spPr>
        <p:txBody>
          <a:bodyPr wrap="square" rtlCol="0">
            <a:spAutoFit/>
          </a:bodyPr>
          <a:lstStyle/>
          <a:p>
            <a:r>
              <a:rPr kumimoji="1" lang="sv-SE" altLang="ja-JP" dirty="0">
                <a:solidFill>
                  <a:schemeClr val="tx2"/>
                </a:solidFill>
                <a:latin typeface="+mj-lt"/>
              </a:rPr>
              <a:t>document.querySelector('#myTabbar').setAttribute('animation', ons.platform.isAndroid() ? 'slide' : 'none');</a:t>
            </a:r>
            <a:endParaRPr kumimoji="1" lang="ja-JP" altLang="en-US" dirty="0">
              <a:solidFill>
                <a:schemeClr val="tx2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3379863"/>
      </p:ext>
    </p:extLst>
  </p:cSld>
  <p:clrMapOvr>
    <a:masterClrMapping/>
  </p:clrMapOvr>
  <p:transition>
    <p:wipe dir="r"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2C962FF-075D-459D-B247-F20D246DE4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Promises for async methods</a:t>
            </a: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1E6A675A-39FA-4C7C-8158-425CFF7131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246D9DF-FDB0-482B-9EFF-A7D65879A2C8}" type="slidenum">
              <a:rPr lang="en-US" altLang="en-US" smtClean="0"/>
              <a:pPr>
                <a:defRPr/>
              </a:pPr>
              <a:t>32</a:t>
            </a:fld>
            <a:endParaRPr lang="en-US" altLang="en-US"/>
          </a:p>
        </p:txBody>
      </p:sp>
      <p:sp>
        <p:nvSpPr>
          <p:cNvPr id="9" name="コンテンツ プレースホルダー 2">
            <a:extLst>
              <a:ext uri="{FF2B5EF4-FFF2-40B4-BE49-F238E27FC236}">
                <a16:creationId xmlns:a16="http://schemas.microsoft.com/office/drawing/2014/main" id="{B5EB144A-2A3E-4166-A5A3-8B6847098D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84313"/>
            <a:ext cx="8471284" cy="4608512"/>
          </a:xfrm>
        </p:spPr>
        <p:txBody>
          <a:bodyPr/>
          <a:lstStyle/>
          <a:p>
            <a:r>
              <a:rPr kumimoji="1" lang="ja-JP" altLang="en-US" dirty="0">
                <a:latin typeface="+mn-ea"/>
              </a:rPr>
              <a:t>すべての非同期メソッドはメソッドが</a:t>
            </a:r>
            <a:br>
              <a:rPr kumimoji="1" lang="en-US" altLang="ja-JP" dirty="0">
                <a:latin typeface="+mn-ea"/>
              </a:rPr>
            </a:br>
            <a:r>
              <a:rPr kumimoji="1" lang="ja-JP" altLang="en-US" dirty="0">
                <a:latin typeface="+mn-ea"/>
              </a:rPr>
              <a:t>プッシュ，ポップなどしている要素に解決される</a:t>
            </a:r>
            <a:r>
              <a:rPr kumimoji="1" lang="en-US" altLang="ja-JP" dirty="0">
                <a:latin typeface="+mn-ea"/>
              </a:rPr>
              <a:t>Promise</a:t>
            </a:r>
            <a:r>
              <a:rPr kumimoji="1" lang="ja-JP" altLang="en-US" dirty="0">
                <a:latin typeface="+mn-ea"/>
              </a:rPr>
              <a:t>を返すようになった</a:t>
            </a:r>
            <a:endParaRPr kumimoji="1" lang="en-US" altLang="ja-JP" dirty="0">
              <a:latin typeface="+mn-ea"/>
            </a:endParaRPr>
          </a:p>
          <a:p>
            <a:endParaRPr kumimoji="1" lang="en-US" altLang="ja-JP" dirty="0">
              <a:latin typeface="+mn-ea"/>
            </a:endParaRPr>
          </a:p>
          <a:p>
            <a:r>
              <a:rPr kumimoji="1" lang="ja-JP" altLang="en-US" dirty="0">
                <a:latin typeface="+mn-ea"/>
              </a:rPr>
              <a:t>このアプリでは，ダイアログを簡単に</a:t>
            </a:r>
            <a:r>
              <a:rPr kumimoji="1" lang="ja-JP" altLang="en-US">
                <a:latin typeface="+mn-ea"/>
              </a:rPr>
              <a:t>作成し，新しい</a:t>
            </a:r>
            <a:r>
              <a:rPr kumimoji="1" lang="en-US" altLang="ja-JP" dirty="0">
                <a:latin typeface="+mn-ea"/>
              </a:rPr>
              <a:t>Promise</a:t>
            </a:r>
            <a:r>
              <a:rPr kumimoji="1" lang="ja-JP" altLang="en-US" dirty="0">
                <a:latin typeface="+mn-ea"/>
              </a:rPr>
              <a:t>でユーザー入力を処理するために</a:t>
            </a:r>
            <a:r>
              <a:rPr kumimoji="1" lang="en-US" altLang="ja-JP" dirty="0" err="1">
                <a:latin typeface="+mn-ea"/>
              </a:rPr>
              <a:t>ons.notification</a:t>
            </a:r>
            <a:r>
              <a:rPr kumimoji="1" lang="ja-JP" altLang="en-US" dirty="0">
                <a:latin typeface="+mn-ea"/>
              </a:rPr>
              <a:t>を使用します</a:t>
            </a:r>
            <a:endParaRPr kumimoji="1" lang="en-US" altLang="ja-JP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299949608"/>
      </p:ext>
    </p:extLst>
  </p:cSld>
  <p:clrMapOvr>
    <a:masterClrMapping/>
  </p:clrMapOvr>
  <p:transition>
    <p:wipe dir="r"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1E6A675A-39FA-4C7C-8158-425CFF7131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246D9DF-FDB0-482B-9EFF-A7D65879A2C8}" type="slidenum">
              <a:rPr lang="en-US" altLang="en-US" smtClean="0"/>
              <a:pPr>
                <a:defRPr/>
              </a:pPr>
              <a:t>33</a:t>
            </a:fld>
            <a:endParaRPr lang="en-US" altLang="en-US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287A0181-13C0-4CC7-B39D-30E387AAA400}"/>
              </a:ext>
            </a:extLst>
          </p:cNvPr>
          <p:cNvSpPr txBox="1"/>
          <p:nvPr/>
        </p:nvSpPr>
        <p:spPr>
          <a:xfrm>
            <a:off x="433068" y="474345"/>
            <a:ext cx="8277863" cy="5909310"/>
          </a:xfrm>
          <a:prstGeom prst="rect">
            <a:avLst/>
          </a:prstGeom>
          <a:solidFill>
            <a:schemeClr val="bg2">
              <a:lumMod val="10000"/>
            </a:schemeClr>
          </a:solidFill>
        </p:spPr>
        <p:txBody>
          <a:bodyPr wrap="square" rtlCol="0">
            <a:spAutoFit/>
          </a:bodyPr>
          <a:lstStyle/>
          <a:p>
            <a:r>
              <a:rPr kumimoji="1" lang="sv-SE" altLang="ja-JP" dirty="0">
                <a:solidFill>
                  <a:schemeClr val="tx2"/>
                </a:solidFill>
                <a:latin typeface="+mj-lt"/>
              </a:rPr>
              <a:t>ons.notification.confirm(</a:t>
            </a:r>
          </a:p>
          <a:p>
            <a:r>
              <a:rPr kumimoji="1" lang="sv-SE" altLang="ja-JP" dirty="0">
                <a:solidFill>
                  <a:schemeClr val="tx2"/>
                </a:solidFill>
                <a:latin typeface="+mj-lt"/>
              </a:rPr>
              <a:t>  {</a:t>
            </a:r>
          </a:p>
          <a:p>
            <a:r>
              <a:rPr kumimoji="1" lang="sv-SE" altLang="ja-JP" dirty="0">
                <a:solidFill>
                  <a:schemeClr val="tx2"/>
                </a:solidFill>
                <a:latin typeface="+mj-lt"/>
              </a:rPr>
              <a:t>    title: 'Save changes?',</a:t>
            </a:r>
          </a:p>
          <a:p>
            <a:r>
              <a:rPr kumimoji="1" lang="sv-SE" altLang="ja-JP" dirty="0">
                <a:solidFill>
                  <a:schemeClr val="tx2"/>
                </a:solidFill>
                <a:latin typeface="+mj-lt"/>
              </a:rPr>
              <a:t>    message: 'Previous data will be overwritten.',</a:t>
            </a:r>
          </a:p>
          <a:p>
            <a:r>
              <a:rPr kumimoji="1" lang="sv-SE" altLang="ja-JP" dirty="0">
                <a:solidFill>
                  <a:schemeClr val="tx2"/>
                </a:solidFill>
                <a:latin typeface="+mj-lt"/>
              </a:rPr>
              <a:t>    buttonLabels: ['Discard', 'Save']</a:t>
            </a:r>
          </a:p>
          <a:p>
            <a:r>
              <a:rPr kumimoji="1" lang="sv-SE" altLang="ja-JP" dirty="0">
                <a:solidFill>
                  <a:schemeClr val="tx2"/>
                </a:solidFill>
                <a:latin typeface="+mj-lt"/>
              </a:rPr>
              <a:t>  }</a:t>
            </a:r>
          </a:p>
          <a:p>
            <a:r>
              <a:rPr kumimoji="1" lang="sv-SE" altLang="ja-JP" dirty="0">
                <a:solidFill>
                  <a:schemeClr val="tx2"/>
                </a:solidFill>
                <a:latin typeface="+mj-lt"/>
              </a:rPr>
              <a:t>).then(function(buttonIndex) {</a:t>
            </a:r>
          </a:p>
          <a:p>
            <a:endParaRPr kumimoji="1" lang="sv-SE" altLang="ja-JP" dirty="0">
              <a:solidFill>
                <a:schemeClr val="tx2"/>
              </a:solidFill>
              <a:latin typeface="+mj-lt"/>
            </a:endParaRPr>
          </a:p>
          <a:p>
            <a:r>
              <a:rPr kumimoji="1" lang="sv-SE" altLang="ja-JP" dirty="0">
                <a:solidFill>
                  <a:schemeClr val="tx2"/>
                </a:solidFill>
                <a:latin typeface="+mj-lt"/>
              </a:rPr>
              <a:t>  if (buttonIndex === 1) {</a:t>
            </a:r>
          </a:p>
          <a:p>
            <a:r>
              <a:rPr kumimoji="1" lang="sv-SE" altLang="ja-JP" dirty="0">
                <a:solidFill>
                  <a:schemeClr val="tx2"/>
                </a:solidFill>
                <a:latin typeface="+mj-lt"/>
              </a:rPr>
              <a:t>    // If 'Save' button was pressed, overwrite the task.</a:t>
            </a:r>
          </a:p>
          <a:p>
            <a:r>
              <a:rPr kumimoji="1" lang="sv-SE" altLang="ja-JP" dirty="0">
                <a:solidFill>
                  <a:schemeClr val="tx2"/>
                </a:solidFill>
                <a:latin typeface="+mj-lt"/>
              </a:rPr>
              <a:t>    myApp.services.tasks.update(element,</a:t>
            </a:r>
          </a:p>
          <a:p>
            <a:r>
              <a:rPr kumimoji="1" lang="sv-SE" altLang="ja-JP" dirty="0">
                <a:solidFill>
                  <a:schemeClr val="tx2"/>
                </a:solidFill>
                <a:latin typeface="+mj-lt"/>
              </a:rPr>
              <a:t>      {</a:t>
            </a:r>
          </a:p>
          <a:p>
            <a:r>
              <a:rPr kumimoji="1" lang="sv-SE" altLang="ja-JP" dirty="0">
                <a:solidFill>
                  <a:schemeClr val="tx2"/>
                </a:solidFill>
                <a:latin typeface="+mj-lt"/>
              </a:rPr>
              <a:t>        title: ...,</a:t>
            </a:r>
          </a:p>
          <a:p>
            <a:r>
              <a:rPr kumimoji="1" lang="sv-SE" altLang="ja-JP" dirty="0">
                <a:solidFill>
                  <a:schemeClr val="tx2"/>
                </a:solidFill>
                <a:latin typeface="+mj-lt"/>
              </a:rPr>
              <a:t>        category: ...,</a:t>
            </a:r>
          </a:p>
          <a:p>
            <a:r>
              <a:rPr kumimoji="1" lang="sv-SE" altLang="ja-JP" dirty="0">
                <a:solidFill>
                  <a:schemeClr val="tx2"/>
                </a:solidFill>
                <a:latin typeface="+mj-lt"/>
              </a:rPr>
              <a:t>        ...</a:t>
            </a:r>
          </a:p>
          <a:p>
            <a:r>
              <a:rPr kumimoji="1" lang="sv-SE" altLang="ja-JP" dirty="0">
                <a:solidFill>
                  <a:schemeClr val="tx2"/>
                </a:solidFill>
                <a:latin typeface="+mj-lt"/>
              </a:rPr>
              <a:t>      }</a:t>
            </a:r>
          </a:p>
          <a:p>
            <a:r>
              <a:rPr kumimoji="1" lang="sv-SE" altLang="ja-JP" dirty="0">
                <a:solidFill>
                  <a:schemeClr val="tx2"/>
                </a:solidFill>
                <a:latin typeface="+mj-lt"/>
              </a:rPr>
              <a:t>    );</a:t>
            </a:r>
          </a:p>
          <a:p>
            <a:endParaRPr kumimoji="1" lang="sv-SE" altLang="ja-JP" dirty="0">
              <a:solidFill>
                <a:schemeClr val="tx2"/>
              </a:solidFill>
              <a:latin typeface="+mj-lt"/>
            </a:endParaRPr>
          </a:p>
          <a:p>
            <a:r>
              <a:rPr kumimoji="1" lang="sv-SE" altLang="ja-JP" dirty="0">
                <a:solidFill>
                  <a:schemeClr val="tx2"/>
                </a:solidFill>
                <a:latin typeface="+mj-lt"/>
              </a:rPr>
              <a:t>    ...</a:t>
            </a:r>
          </a:p>
          <a:p>
            <a:r>
              <a:rPr kumimoji="1" lang="sv-SE" altLang="ja-JP" dirty="0">
                <a:solidFill>
                  <a:schemeClr val="tx2"/>
                </a:solidFill>
                <a:latin typeface="+mj-lt"/>
              </a:rPr>
              <a:t>  }</a:t>
            </a:r>
          </a:p>
          <a:p>
            <a:r>
              <a:rPr kumimoji="1" lang="sv-SE" altLang="ja-JP" dirty="0">
                <a:solidFill>
                  <a:schemeClr val="tx2"/>
                </a:solidFill>
                <a:latin typeface="+mj-lt"/>
              </a:rPr>
              <a:t>});</a:t>
            </a:r>
            <a:endParaRPr kumimoji="1" lang="ja-JP" altLang="en-US" dirty="0">
              <a:solidFill>
                <a:schemeClr val="tx2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98113441"/>
      </p:ext>
    </p:extLst>
  </p:cSld>
  <p:clrMapOvr>
    <a:masterClrMapping/>
  </p:clrMapOvr>
  <p:transition>
    <p:wipe dir="r"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6C11466-758B-42CC-BC9A-D18A83F8E0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/>
              <a:t>課題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1B69878E-257B-4062-9971-DBC2CA24E4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ja-JP" altLang="en-US" dirty="0"/>
              <a:t>「ドキュメントを読んでサンプルを変更」をできるようにしよう</a:t>
            </a:r>
            <a:endParaRPr kumimoji="1" lang="en-US" altLang="ja-JP" dirty="0"/>
          </a:p>
          <a:p>
            <a:endParaRPr kumimoji="1" lang="en-US" altLang="ja-JP" dirty="0"/>
          </a:p>
          <a:p>
            <a:r>
              <a:rPr kumimoji="1" lang="en-US" altLang="ja-JP" dirty="0" err="1"/>
              <a:t>ons</a:t>
            </a:r>
            <a:r>
              <a:rPr kumimoji="1" lang="en-US" altLang="ja-JP" dirty="0"/>
              <a:t>-navigator</a:t>
            </a:r>
            <a:r>
              <a:rPr kumimoji="1" lang="ja-JP" altLang="en-US"/>
              <a:t>で例を行う</a:t>
            </a:r>
            <a:endParaRPr kumimoji="1" lang="en-US" altLang="ja-JP" dirty="0"/>
          </a:p>
          <a:p>
            <a:endParaRPr kumimoji="1" lang="en-US" altLang="ja-JP" dirty="0"/>
          </a:p>
          <a:p>
            <a:endParaRPr kumimoji="1" lang="ja-JP" altLang="en-US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4A262F77-E6AE-4D7B-910B-AC19FD8E1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246D9DF-FDB0-482B-9EFF-A7D65879A2C8}" type="slidenum">
              <a:rPr lang="en-US" altLang="en-US" smtClean="0"/>
              <a:pPr>
                <a:defRPr/>
              </a:pPr>
              <a:t>34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30418860"/>
      </p:ext>
    </p:extLst>
  </p:cSld>
  <p:clrMapOvr>
    <a:masterClrMapping/>
  </p:clrMapOvr>
  <p:transition>
    <p:wipe dir="r"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6C11466-758B-42CC-BC9A-D18A83F8E0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課題（要提出）</a:t>
            </a:r>
            <a:endParaRPr kumimoji="1" lang="ja-JP" altLang="en-US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1B69878E-257B-4062-9971-DBC2CA24E4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ja-JP" dirty="0"/>
              <a:t>PBL</a:t>
            </a:r>
            <a:r>
              <a:rPr lang="ja-JP" altLang="en-US" dirty="0"/>
              <a:t>日報の提出</a:t>
            </a:r>
            <a:endParaRPr lang="en-US" altLang="ja-JP" dirty="0"/>
          </a:p>
          <a:p>
            <a:endParaRPr lang="en-US" altLang="ja-JP" dirty="0"/>
          </a:p>
          <a:p>
            <a:r>
              <a:rPr lang="ja-JP" altLang="en-US" dirty="0"/>
              <a:t>前回同様の方法で班のリーダーがまとめて提出してください</a:t>
            </a:r>
            <a:endParaRPr lang="en-US" altLang="ja-JP" dirty="0"/>
          </a:p>
          <a:p>
            <a:endParaRPr lang="en-US" altLang="ja-JP" dirty="0"/>
          </a:p>
          <a:p>
            <a:r>
              <a:rPr lang="ja-JP" altLang="en-US" dirty="0"/>
              <a:t>提出先</a:t>
            </a:r>
            <a:r>
              <a:rPr lang="en-US" altLang="ja-JP" dirty="0"/>
              <a:t>:</a:t>
            </a:r>
            <a:br>
              <a:rPr lang="en-US" altLang="ja-JP" dirty="0"/>
            </a:br>
            <a:r>
              <a:rPr lang="en-US" altLang="ja-JP" dirty="0"/>
              <a:t>nakai@yamamoto.ist.aichi-pu.ac.jp</a:t>
            </a:r>
            <a:endParaRPr kumimoji="1" lang="ja-JP" altLang="en-US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4A262F77-E6AE-4D7B-910B-AC19FD8E1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246D9DF-FDB0-482B-9EFF-A7D65879A2C8}" type="slidenum">
              <a:rPr lang="en-US" altLang="en-US" smtClean="0"/>
              <a:pPr>
                <a:defRPr/>
              </a:pPr>
              <a:t>35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05100724"/>
      </p:ext>
    </p:extLst>
  </p:cSld>
  <p:clrMapOvr>
    <a:masterClrMapping/>
  </p:clrMapOvr>
  <p:transition>
    <p:wipe dir="r"/>
  </p:transition>
</p:sld>
</file>

<file path=ppt/theme/theme1.xml><?xml version="1.0" encoding="utf-8"?>
<a:theme xmlns:a="http://schemas.openxmlformats.org/drawingml/2006/main" name="Default Design">
  <a:themeElements>
    <a:clrScheme name="Default Design 7">
      <a:dk1>
        <a:srgbClr val="003366"/>
      </a:dk1>
      <a:lt1>
        <a:srgbClr val="6698CC"/>
      </a:lt1>
      <a:dk2>
        <a:srgbClr val="FFFFFF"/>
      </a:dk2>
      <a:lt2>
        <a:srgbClr val="B3CCE6"/>
      </a:lt2>
      <a:accent1>
        <a:srgbClr val="336599"/>
      </a:accent1>
      <a:accent2>
        <a:srgbClr val="2E4C6B"/>
      </a:accent2>
      <a:accent3>
        <a:srgbClr val="B8CAE2"/>
      </a:accent3>
      <a:accent4>
        <a:srgbClr val="002A56"/>
      </a:accent4>
      <a:accent5>
        <a:srgbClr val="ADB8CA"/>
      </a:accent5>
      <a:accent6>
        <a:srgbClr val="294460"/>
      </a:accent6>
      <a:hlink>
        <a:srgbClr val="0B54A3"/>
      </a:hlink>
      <a:folHlink>
        <a:srgbClr val="0B73E0"/>
      </a:folHlink>
    </a:clrScheme>
    <a:fontScheme name="ユーザー定義 1">
      <a:majorFont>
        <a:latin typeface="Consolas"/>
        <a:ea typeface="メイリオ"/>
        <a:cs typeface=""/>
      </a:majorFont>
      <a:minorFont>
        <a:latin typeface="Consolas"/>
        <a:ea typeface="メイリオ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E2ECF6"/>
        </a:solidFill>
        <a:ln w="76200" cap="flat" cmpd="sng" algn="ctr">
          <a:solidFill>
            <a:schemeClr val="accent2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E2ECF6"/>
        </a:solidFill>
        <a:ln w="76200" cap="flat" cmpd="sng" algn="ctr">
          <a:solidFill>
            <a:schemeClr val="accent2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Default Design 1">
        <a:dk1>
          <a:srgbClr val="005A58"/>
        </a:dk1>
        <a:lt1>
          <a:srgbClr val="FFFFFF"/>
        </a:lt1>
        <a:dk2>
          <a:srgbClr val="008080"/>
        </a:dk2>
        <a:lt2>
          <a:srgbClr val="FFFFCC"/>
        </a:lt2>
        <a:accent1>
          <a:srgbClr val="006462"/>
        </a:accent1>
        <a:accent2>
          <a:srgbClr val="008080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007373"/>
        </a:accent6>
        <a:hlink>
          <a:srgbClr val="00ACA8"/>
        </a:hlink>
        <a:folHlink>
          <a:srgbClr val="00444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342F61"/>
        </a:dk1>
        <a:lt1>
          <a:srgbClr val="FFFFFF"/>
        </a:lt1>
        <a:dk2>
          <a:srgbClr val="8794D5"/>
        </a:dk2>
        <a:lt2>
          <a:srgbClr val="FFFFFF"/>
        </a:lt2>
        <a:accent1>
          <a:srgbClr val="504D80"/>
        </a:accent1>
        <a:accent2>
          <a:srgbClr val="9791CA"/>
        </a:accent2>
        <a:accent3>
          <a:srgbClr val="C3C8E7"/>
        </a:accent3>
        <a:accent4>
          <a:srgbClr val="DADADA"/>
        </a:accent4>
        <a:accent5>
          <a:srgbClr val="B3B2C0"/>
        </a:accent5>
        <a:accent6>
          <a:srgbClr val="8883B7"/>
        </a:accent6>
        <a:hlink>
          <a:srgbClr val="322D5A"/>
        </a:hlink>
        <a:folHlink>
          <a:srgbClr val="544C9E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DBA6"/>
        </a:lt1>
        <a:dk2>
          <a:srgbClr val="000000"/>
        </a:dk2>
        <a:lt2>
          <a:srgbClr val="FFAC31"/>
        </a:lt2>
        <a:accent1>
          <a:srgbClr val="FF9900"/>
        </a:accent1>
        <a:accent2>
          <a:srgbClr val="FFCC80"/>
        </a:accent2>
        <a:accent3>
          <a:srgbClr val="FFEAD0"/>
        </a:accent3>
        <a:accent4>
          <a:srgbClr val="000000"/>
        </a:accent4>
        <a:accent5>
          <a:srgbClr val="FFCAAA"/>
        </a:accent5>
        <a:accent6>
          <a:srgbClr val="E7B973"/>
        </a:accent6>
        <a:hlink>
          <a:srgbClr val="E68A00"/>
        </a:hlink>
        <a:folHlink>
          <a:srgbClr val="FF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66CCCC"/>
        </a:dk1>
        <a:lt1>
          <a:srgbClr val="FFFFFF"/>
        </a:lt1>
        <a:dk2>
          <a:srgbClr val="2E6B6B"/>
        </a:dk2>
        <a:lt2>
          <a:srgbClr val="2E6B6B"/>
        </a:lt2>
        <a:accent1>
          <a:srgbClr val="9ADEDC"/>
        </a:accent1>
        <a:accent2>
          <a:srgbClr val="45A3A1"/>
        </a:accent2>
        <a:accent3>
          <a:srgbClr val="ADBABA"/>
        </a:accent3>
        <a:accent4>
          <a:srgbClr val="DADADA"/>
        </a:accent4>
        <a:accent5>
          <a:srgbClr val="CAECEB"/>
        </a:accent5>
        <a:accent6>
          <a:srgbClr val="3E9391"/>
        </a:accent6>
        <a:hlink>
          <a:srgbClr val="45A3A1"/>
        </a:hlink>
        <a:folHlink>
          <a:srgbClr val="9ADED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B3CCE6"/>
        </a:dk1>
        <a:lt1>
          <a:srgbClr val="FFFFFF"/>
        </a:lt1>
        <a:dk2>
          <a:srgbClr val="6698CC"/>
        </a:dk2>
        <a:lt2>
          <a:srgbClr val="FFFFFF"/>
        </a:lt2>
        <a:accent1>
          <a:srgbClr val="336599"/>
        </a:accent1>
        <a:accent2>
          <a:srgbClr val="2E4C6B"/>
        </a:accent2>
        <a:accent3>
          <a:srgbClr val="B8CAE2"/>
        </a:accent3>
        <a:accent4>
          <a:srgbClr val="DADADA"/>
        </a:accent4>
        <a:accent5>
          <a:srgbClr val="ADB8CA"/>
        </a:accent5>
        <a:accent6>
          <a:srgbClr val="294460"/>
        </a:accent6>
        <a:hlink>
          <a:srgbClr val="0B54A3"/>
        </a:hlink>
        <a:folHlink>
          <a:srgbClr val="0B73E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496B2E"/>
        </a:dk1>
        <a:lt1>
          <a:srgbClr val="CCE3B5"/>
        </a:lt1>
        <a:dk2>
          <a:srgbClr val="619933"/>
        </a:dk2>
        <a:lt2>
          <a:srgbClr val="F2F8ED"/>
        </a:lt2>
        <a:accent1>
          <a:srgbClr val="94CC66"/>
        </a:accent1>
        <a:accent2>
          <a:srgbClr val="FFFFFF"/>
        </a:accent2>
        <a:accent3>
          <a:srgbClr val="E2EFD7"/>
        </a:accent3>
        <a:accent4>
          <a:srgbClr val="3D5A26"/>
        </a:accent4>
        <a:accent5>
          <a:srgbClr val="C8E2B8"/>
        </a:accent5>
        <a:accent6>
          <a:srgbClr val="E7E7E7"/>
        </a:accent6>
        <a:hlink>
          <a:srgbClr val="4891EA"/>
        </a:hlink>
        <a:folHlink>
          <a:srgbClr val="7AAFF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3366"/>
        </a:dk1>
        <a:lt1>
          <a:srgbClr val="6698CC"/>
        </a:lt1>
        <a:dk2>
          <a:srgbClr val="FFFFFF"/>
        </a:dk2>
        <a:lt2>
          <a:srgbClr val="B3CCE6"/>
        </a:lt2>
        <a:accent1>
          <a:srgbClr val="336599"/>
        </a:accent1>
        <a:accent2>
          <a:srgbClr val="2E4C6B"/>
        </a:accent2>
        <a:accent3>
          <a:srgbClr val="B8CAE2"/>
        </a:accent3>
        <a:accent4>
          <a:srgbClr val="002A56"/>
        </a:accent4>
        <a:accent5>
          <a:srgbClr val="ADB8CA"/>
        </a:accent5>
        <a:accent6>
          <a:srgbClr val="294460"/>
        </a:accent6>
        <a:hlink>
          <a:srgbClr val="0B54A3"/>
        </a:hlink>
        <a:folHlink>
          <a:srgbClr val="0B73E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861</TotalTime>
  <Words>2176</Words>
  <Application>Microsoft Office PowerPoint</Application>
  <PresentationFormat>画面に合わせる (4:3)</PresentationFormat>
  <Paragraphs>341</Paragraphs>
  <Slides>35</Slides>
  <Notes>22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35</vt:i4>
      </vt:variant>
    </vt:vector>
  </HeadingPairs>
  <TitlesOfParts>
    <vt:vector size="39" baseType="lpstr">
      <vt:lpstr>メイリオ</vt:lpstr>
      <vt:lpstr>Arial</vt:lpstr>
      <vt:lpstr>Consolas</vt:lpstr>
      <vt:lpstr>Default Design</vt:lpstr>
      <vt:lpstr>アプリ開発PBL 第３回</vt:lpstr>
      <vt:lpstr>昨年度の成果物　2年編</vt:lpstr>
      <vt:lpstr>昨年度の成果物　1年編</vt:lpstr>
      <vt:lpstr>次回は2年次のアプリ計画です</vt:lpstr>
      <vt:lpstr>あるある</vt:lpstr>
      <vt:lpstr>TODOアプリを作ろう①</vt:lpstr>
      <vt:lpstr>TODOアプリを作ろう②</vt:lpstr>
      <vt:lpstr>TODOアプリ解説序文</vt:lpstr>
      <vt:lpstr>プロジェクトの構成</vt:lpstr>
      <vt:lpstr>プロジェクトの構成</vt:lpstr>
      <vt:lpstr>App structure:HTML①</vt:lpstr>
      <vt:lpstr>App structure:HTML②</vt:lpstr>
      <vt:lpstr>Tabbar</vt:lpstr>
      <vt:lpstr>Splitter (menu)</vt:lpstr>
      <vt:lpstr>Navigator</vt:lpstr>
      <vt:lpstr>プロジェクトの構成</vt:lpstr>
      <vt:lpstr>App structure:JS</vt:lpstr>
      <vt:lpstr>app.js</vt:lpstr>
      <vt:lpstr>controllers.js</vt:lpstr>
      <vt:lpstr>services.js①</vt:lpstr>
      <vt:lpstr>services.js②</vt:lpstr>
      <vt:lpstr>services.js③</vt:lpstr>
      <vt:lpstr>services.js④</vt:lpstr>
      <vt:lpstr>services.js⑤</vt:lpstr>
      <vt:lpstr>Automatic Styling</vt:lpstr>
      <vt:lpstr>プロジェクトの構成</vt:lpstr>
      <vt:lpstr>Tabbar position</vt:lpstr>
      <vt:lpstr>ons-if</vt:lpstr>
      <vt:lpstr>プロジェクトの構成</vt:lpstr>
      <vt:lpstr>ons.platform</vt:lpstr>
      <vt:lpstr>Animations</vt:lpstr>
      <vt:lpstr>Promises for async methods</vt:lpstr>
      <vt:lpstr>PowerPoint プレゼンテーション</vt:lpstr>
      <vt:lpstr>課題</vt:lpstr>
      <vt:lpstr>課題（要提出）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アプリ開発PBL 第３回</dc:title>
  <dc:creator>中井　舞人</dc:creator>
  <cp:lastModifiedBy>中井　舞人</cp:lastModifiedBy>
  <cp:revision>125</cp:revision>
  <dcterms:created xsi:type="dcterms:W3CDTF">2020-10-18T07:48:40Z</dcterms:created>
  <dcterms:modified xsi:type="dcterms:W3CDTF">2020-10-21T02:36:36Z</dcterms:modified>
</cp:coreProperties>
</file>